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Eastman Grotesque" charset="1" panose="00000500000000000000"/>
      <p:regular r:id="rId10"/>
    </p:embeddedFont>
    <p:embeddedFont>
      <p:font typeface="Eastman Grotesque Bold" charset="1" panose="00000800000000000000"/>
      <p:regular r:id="rId11"/>
    </p:embeddedFont>
    <p:embeddedFont>
      <p:font typeface="Eastman Grotesque Italics" charset="1" panose="00000500000000000000"/>
      <p:regular r:id="rId12"/>
    </p:embeddedFont>
    <p:embeddedFont>
      <p:font typeface="Eastman Grotesque Bold Italics" charset="1" panose="000008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Inter Thin" charset="1" panose="020B0A02050000000004"/>
      <p:regular r:id="rId24"/>
    </p:embeddedFont>
    <p:embeddedFont>
      <p:font typeface="Inter Thin Italics" charset="1" panose="020B0A02050000000004"/>
      <p:regular r:id="rId25"/>
    </p:embeddedFont>
    <p:embeddedFont>
      <p:font typeface="Inter Extra-Light" charset="1" panose="02000503000000020004"/>
      <p:regular r:id="rId26"/>
    </p:embeddedFont>
    <p:embeddedFont>
      <p:font typeface="Inter Light" charset="1" panose="02000503000000020004"/>
      <p:regular r:id="rId27"/>
    </p:embeddedFont>
    <p:embeddedFont>
      <p:font typeface="Inter Medium" charset="1" panose="02000503000000020004"/>
      <p:regular r:id="rId28"/>
    </p:embeddedFont>
    <p:embeddedFont>
      <p:font typeface="Inter Semi-Bold" charset="1" panose="02000503000000020004"/>
      <p:regular r:id="rId29"/>
    </p:embeddedFont>
    <p:embeddedFont>
      <p:font typeface="Inter Ultra-Bold" charset="1" panose="02000503000000020004"/>
      <p:regular r:id="rId30"/>
    </p:embeddedFont>
    <p:embeddedFont>
      <p:font typeface="Inter Heavy" charset="1" panose="0200050300000002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jpeg" Type="http://schemas.openxmlformats.org/officeDocument/2006/relationships/image"/><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VAF-yZjPeSY.mp4" Type="http://schemas.openxmlformats.org/officeDocument/2006/relationships/video"/><Relationship Id="rId12" Target="../media/VAF-yZjPeSY.mp4" Type="http://schemas.microsoft.com/office/2007/relationships/media"/><Relationship Id="rId2" Target="../media/image34.png" Type="http://schemas.openxmlformats.org/officeDocument/2006/relationships/image"/><Relationship Id="rId3" Target="../media/image3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611352" y="8062072"/>
            <a:ext cx="19238309" cy="2224928"/>
            <a:chOff x="0" y="0"/>
            <a:chExt cx="5066880" cy="585989"/>
          </a:xfrm>
        </p:grpSpPr>
        <p:sp>
          <p:nvSpPr>
            <p:cNvPr name="Freeform 8" id="8"/>
            <p:cNvSpPr/>
            <p:nvPr/>
          </p:nvSpPr>
          <p:spPr>
            <a:xfrm flipH="false" flipV="false" rot="0">
              <a:off x="0" y="0"/>
              <a:ext cx="5066880" cy="585989"/>
            </a:xfrm>
            <a:custGeom>
              <a:avLst/>
              <a:gdLst/>
              <a:ahLst/>
              <a:cxnLst/>
              <a:rect r="r" b="b" t="t" l="l"/>
              <a:pathLst>
                <a:path h="585989" w="5066880">
                  <a:moveTo>
                    <a:pt x="0" y="0"/>
                  </a:moveTo>
                  <a:lnTo>
                    <a:pt x="5066880" y="0"/>
                  </a:lnTo>
                  <a:lnTo>
                    <a:pt x="5066880" y="585989"/>
                  </a:lnTo>
                  <a:lnTo>
                    <a:pt x="0" y="585989"/>
                  </a:lnTo>
                  <a:close/>
                </a:path>
              </a:pathLst>
            </a:custGeom>
            <a:solidFill>
              <a:srgbClr val="F7C04A"/>
            </a:solidFill>
          </p:spPr>
        </p:sp>
        <p:sp>
          <p:nvSpPr>
            <p:cNvPr name="TextBox 9" id="9"/>
            <p:cNvSpPr txBox="true"/>
            <p:nvPr/>
          </p:nvSpPr>
          <p:spPr>
            <a:xfrm>
              <a:off x="0" y="-38100"/>
              <a:ext cx="5066880" cy="624089"/>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7259300" y="-448653"/>
            <a:ext cx="1838135" cy="10735653"/>
            <a:chOff x="0" y="0"/>
            <a:chExt cx="484118" cy="2827497"/>
          </a:xfrm>
        </p:grpSpPr>
        <p:sp>
          <p:nvSpPr>
            <p:cNvPr name="Freeform 11" id="11"/>
            <p:cNvSpPr/>
            <p:nvPr/>
          </p:nvSpPr>
          <p:spPr>
            <a:xfrm flipH="false" flipV="false" rot="0">
              <a:off x="0" y="0"/>
              <a:ext cx="484118" cy="2827497"/>
            </a:xfrm>
            <a:custGeom>
              <a:avLst/>
              <a:gdLst/>
              <a:ahLst/>
              <a:cxnLst/>
              <a:rect r="r" b="b" t="t" l="l"/>
              <a:pathLst>
                <a:path h="2827497" w="484118">
                  <a:moveTo>
                    <a:pt x="0" y="0"/>
                  </a:moveTo>
                  <a:lnTo>
                    <a:pt x="484118" y="0"/>
                  </a:lnTo>
                  <a:lnTo>
                    <a:pt x="484118" y="2827497"/>
                  </a:lnTo>
                  <a:lnTo>
                    <a:pt x="0" y="2827497"/>
                  </a:lnTo>
                  <a:close/>
                </a:path>
              </a:pathLst>
            </a:custGeom>
            <a:solidFill>
              <a:srgbClr val="3F497F"/>
            </a:solidFill>
          </p:spPr>
        </p:sp>
        <p:sp>
          <p:nvSpPr>
            <p:cNvPr name="TextBox 12" id="12"/>
            <p:cNvSpPr txBox="true"/>
            <p:nvPr/>
          </p:nvSpPr>
          <p:spPr>
            <a:xfrm>
              <a:off x="0" y="-38100"/>
              <a:ext cx="484118" cy="286559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3936705" y="1028700"/>
            <a:ext cx="1251435" cy="1251435"/>
          </a:xfrm>
          <a:custGeom>
            <a:avLst/>
            <a:gdLst/>
            <a:ahLst/>
            <a:cxnLst/>
            <a:rect r="r" b="b" t="t" l="l"/>
            <a:pathLst>
              <a:path h="1251435" w="1251435">
                <a:moveTo>
                  <a:pt x="0" y="0"/>
                </a:moveTo>
                <a:lnTo>
                  <a:pt x="1251436" y="0"/>
                </a:lnTo>
                <a:lnTo>
                  <a:pt x="1251436" y="1251435"/>
                </a:lnTo>
                <a:lnTo>
                  <a:pt x="0" y="1251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4236266" y="1318736"/>
            <a:ext cx="671364" cy="6713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C04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9476570">
            <a:off x="15443908" y="5892845"/>
            <a:ext cx="1092120" cy="1877082"/>
          </a:xfrm>
          <a:custGeom>
            <a:avLst/>
            <a:gdLst/>
            <a:ahLst/>
            <a:cxnLst/>
            <a:rect r="r" b="b" t="t" l="l"/>
            <a:pathLst>
              <a:path h="1877082" w="1092120">
                <a:moveTo>
                  <a:pt x="1092121" y="0"/>
                </a:moveTo>
                <a:lnTo>
                  <a:pt x="0" y="0"/>
                </a:lnTo>
                <a:lnTo>
                  <a:pt x="0" y="1877082"/>
                </a:lnTo>
                <a:lnTo>
                  <a:pt x="1092121" y="1877082"/>
                </a:lnTo>
                <a:lnTo>
                  <a:pt x="109212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7777392" y="1688708"/>
            <a:ext cx="9400326" cy="3331845"/>
          </a:xfrm>
          <a:prstGeom prst="rect">
            <a:avLst/>
          </a:prstGeom>
        </p:spPr>
        <p:txBody>
          <a:bodyPr anchor="t" rtlCol="false" tIns="0" lIns="0" bIns="0" rIns="0">
            <a:spAutoFit/>
          </a:bodyPr>
          <a:lstStyle/>
          <a:p>
            <a:pPr algn="l" marL="0" indent="0" lvl="0">
              <a:lnSpc>
                <a:spcPts val="6554"/>
              </a:lnSpc>
              <a:spcBef>
                <a:spcPct val="0"/>
              </a:spcBef>
            </a:pPr>
            <a:r>
              <a:rPr lang="en-US" sz="5699" spc="-68">
                <a:solidFill>
                  <a:srgbClr val="F8F5E4"/>
                </a:solidFill>
                <a:latin typeface="Eastman Grotesque Bold"/>
              </a:rPr>
              <a:t>THE PSYCHOLOGY OF COLOR IN ADVERTISING: A SURVEY-BASED EXPERIMENT</a:t>
            </a:r>
          </a:p>
        </p:txBody>
      </p:sp>
      <p:sp>
        <p:nvSpPr>
          <p:cNvPr name="TextBox 19" id="19"/>
          <p:cNvSpPr txBox="true"/>
          <p:nvPr/>
        </p:nvSpPr>
        <p:spPr>
          <a:xfrm rot="0">
            <a:off x="7680115" y="5302449"/>
            <a:ext cx="7247350" cy="860425"/>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8F5E4"/>
                </a:solidFill>
                <a:latin typeface="Inter"/>
              </a:rPr>
              <a:t>Group: Aishwarya Rauthan, Gunjan Sharma, Himani Tyagi, Jasmine Gohil, Jenil Shah</a:t>
            </a:r>
          </a:p>
        </p:txBody>
      </p:sp>
      <p:grpSp>
        <p:nvGrpSpPr>
          <p:cNvPr name="Group 20" id="20"/>
          <p:cNvGrpSpPr/>
          <p:nvPr/>
        </p:nvGrpSpPr>
        <p:grpSpPr>
          <a:xfrm rot="0">
            <a:off x="15686967" y="8871534"/>
            <a:ext cx="606004" cy="6060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9165"/>
            </a:solidFill>
          </p:spPr>
        </p:sp>
        <p:sp>
          <p:nvSpPr>
            <p:cNvPr name="TextBox 22" id="22"/>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23" id="23"/>
          <p:cNvSpPr/>
          <p:nvPr/>
        </p:nvSpPr>
        <p:spPr>
          <a:xfrm flipH="false" flipV="false" rot="2700000">
            <a:off x="15878073" y="9062641"/>
            <a:ext cx="223791" cy="223791"/>
          </a:xfrm>
          <a:custGeom>
            <a:avLst/>
            <a:gdLst/>
            <a:ahLst/>
            <a:cxnLst/>
            <a:rect r="r" b="b" t="t" l="l"/>
            <a:pathLst>
              <a:path h="223791" w="223791">
                <a:moveTo>
                  <a:pt x="0" y="0"/>
                </a:moveTo>
                <a:lnTo>
                  <a:pt x="223791" y="0"/>
                </a:lnTo>
                <a:lnTo>
                  <a:pt x="223791" y="223791"/>
                </a:lnTo>
                <a:lnTo>
                  <a:pt x="0" y="223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93586" y="1914291"/>
            <a:ext cx="7305555" cy="6147781"/>
          </a:xfrm>
          <a:custGeom>
            <a:avLst/>
            <a:gdLst/>
            <a:ahLst/>
            <a:cxnLst/>
            <a:rect r="r" b="b" t="t" l="l"/>
            <a:pathLst>
              <a:path h="6147781" w="7305555">
                <a:moveTo>
                  <a:pt x="0" y="0"/>
                </a:moveTo>
                <a:lnTo>
                  <a:pt x="7305554" y="0"/>
                </a:lnTo>
                <a:lnTo>
                  <a:pt x="7305554" y="6147781"/>
                </a:lnTo>
                <a:lnTo>
                  <a:pt x="0" y="61477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282747" y="8673256"/>
            <a:ext cx="10113860" cy="1966981"/>
            <a:chOff x="0" y="0"/>
            <a:chExt cx="2663733" cy="518053"/>
          </a:xfrm>
        </p:grpSpPr>
        <p:sp>
          <p:nvSpPr>
            <p:cNvPr name="Freeform 8" id="8"/>
            <p:cNvSpPr/>
            <p:nvPr/>
          </p:nvSpPr>
          <p:spPr>
            <a:xfrm flipH="false" flipV="false" rot="0">
              <a:off x="0" y="0"/>
              <a:ext cx="2663733" cy="518053"/>
            </a:xfrm>
            <a:custGeom>
              <a:avLst/>
              <a:gdLst/>
              <a:ahLst/>
              <a:cxnLst/>
              <a:rect r="r" b="b" t="t" l="l"/>
              <a:pathLst>
                <a:path h="518053" w="2663733">
                  <a:moveTo>
                    <a:pt x="0" y="0"/>
                  </a:moveTo>
                  <a:lnTo>
                    <a:pt x="2663733" y="0"/>
                  </a:lnTo>
                  <a:lnTo>
                    <a:pt x="2663733" y="518053"/>
                  </a:lnTo>
                  <a:lnTo>
                    <a:pt x="0" y="518053"/>
                  </a:lnTo>
                  <a:close/>
                </a:path>
              </a:pathLst>
            </a:custGeom>
            <a:solidFill>
              <a:srgbClr val="F7C04A"/>
            </a:solidFill>
          </p:spPr>
        </p:sp>
        <p:sp>
          <p:nvSpPr>
            <p:cNvPr name="TextBox 9" id="9"/>
            <p:cNvSpPr txBox="true"/>
            <p:nvPr/>
          </p:nvSpPr>
          <p:spPr>
            <a:xfrm>
              <a:off x="0" y="-38100"/>
              <a:ext cx="2663733" cy="556153"/>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9589530" y="0"/>
            <a:ext cx="8698470" cy="10640237"/>
            <a:chOff x="0" y="0"/>
            <a:chExt cx="2290955" cy="2802367"/>
          </a:xfrm>
        </p:grpSpPr>
        <p:sp>
          <p:nvSpPr>
            <p:cNvPr name="Freeform 11" id="11"/>
            <p:cNvSpPr/>
            <p:nvPr/>
          </p:nvSpPr>
          <p:spPr>
            <a:xfrm flipH="false" flipV="false" rot="0">
              <a:off x="0" y="0"/>
              <a:ext cx="2290955" cy="2802367"/>
            </a:xfrm>
            <a:custGeom>
              <a:avLst/>
              <a:gdLst/>
              <a:ahLst/>
              <a:cxnLst/>
              <a:rect r="r" b="b" t="t" l="l"/>
              <a:pathLst>
                <a:path h="2802367" w="2290955">
                  <a:moveTo>
                    <a:pt x="0" y="0"/>
                  </a:moveTo>
                  <a:lnTo>
                    <a:pt x="2290955" y="0"/>
                  </a:lnTo>
                  <a:lnTo>
                    <a:pt x="2290955" y="2802367"/>
                  </a:lnTo>
                  <a:lnTo>
                    <a:pt x="0" y="2802367"/>
                  </a:lnTo>
                  <a:close/>
                </a:path>
              </a:pathLst>
            </a:custGeom>
            <a:solidFill>
              <a:srgbClr val="3F497F"/>
            </a:solidFill>
          </p:spPr>
        </p:sp>
        <p:sp>
          <p:nvSpPr>
            <p:cNvPr name="TextBox 12" id="12"/>
            <p:cNvSpPr txBox="true"/>
            <p:nvPr/>
          </p:nvSpPr>
          <p:spPr>
            <a:xfrm>
              <a:off x="0" y="-38100"/>
              <a:ext cx="2290955" cy="2840467"/>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6653296" y="8955298"/>
            <a:ext cx="606004" cy="6060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C04A"/>
            </a:solidFill>
          </p:spPr>
        </p:sp>
        <p:sp>
          <p:nvSpPr>
            <p:cNvPr name="TextBox 15" id="15"/>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16" id="16"/>
          <p:cNvSpPr/>
          <p:nvPr/>
        </p:nvSpPr>
        <p:spPr>
          <a:xfrm flipH="false" flipV="false" rot="2700000">
            <a:off x="16844403" y="9146404"/>
            <a:ext cx="223791" cy="223791"/>
          </a:xfrm>
          <a:custGeom>
            <a:avLst/>
            <a:gdLst/>
            <a:ahLst/>
            <a:cxnLst/>
            <a:rect r="r" b="b" t="t" l="l"/>
            <a:pathLst>
              <a:path h="223791" w="223791">
                <a:moveTo>
                  <a:pt x="0" y="0"/>
                </a:moveTo>
                <a:lnTo>
                  <a:pt x="223791" y="0"/>
                </a:lnTo>
                <a:lnTo>
                  <a:pt x="223791" y="223792"/>
                </a:lnTo>
                <a:lnTo>
                  <a:pt x="0" y="223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97190">
            <a:off x="3984509" y="545915"/>
            <a:ext cx="785206" cy="1349572"/>
          </a:xfrm>
          <a:custGeom>
            <a:avLst/>
            <a:gdLst/>
            <a:ahLst/>
            <a:cxnLst/>
            <a:rect r="r" b="b" t="t" l="l"/>
            <a:pathLst>
              <a:path h="1349572" w="785206">
                <a:moveTo>
                  <a:pt x="785206" y="0"/>
                </a:moveTo>
                <a:lnTo>
                  <a:pt x="0" y="0"/>
                </a:lnTo>
                <a:lnTo>
                  <a:pt x="0" y="1349572"/>
                </a:lnTo>
                <a:lnTo>
                  <a:pt x="785206" y="1349572"/>
                </a:lnTo>
                <a:lnTo>
                  <a:pt x="7852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9620307" y="3520946"/>
            <a:ext cx="8079175" cy="5017135"/>
          </a:xfrm>
          <a:prstGeom prst="rect">
            <a:avLst/>
          </a:prstGeom>
        </p:spPr>
        <p:txBody>
          <a:bodyPr anchor="t" rtlCol="false" tIns="0" lIns="0" bIns="0" rIns="0">
            <a:spAutoFit/>
          </a:bodyPr>
          <a:lstStyle/>
          <a:p>
            <a:pPr marL="690879" indent="-345439" lvl="1">
              <a:lnSpc>
                <a:spcPts val="4479"/>
              </a:lnSpc>
              <a:buFont typeface="Arial"/>
              <a:buChar char="•"/>
            </a:pPr>
            <a:r>
              <a:rPr lang="en-US" sz="3199">
                <a:solidFill>
                  <a:srgbClr val="F8F5E4"/>
                </a:solidFill>
                <a:latin typeface="Inter Bold"/>
              </a:rPr>
              <a:t>Sample Size (n=120): </a:t>
            </a:r>
            <a:r>
              <a:rPr lang="en-US" sz="3199">
                <a:solidFill>
                  <a:srgbClr val="F8F5E4"/>
                </a:solidFill>
                <a:latin typeface="Inter"/>
              </a:rPr>
              <a:t>May limit detection of subtle color effects.</a:t>
            </a:r>
          </a:p>
          <a:p>
            <a:pPr marL="690879" indent="-345439" lvl="1">
              <a:lnSpc>
                <a:spcPts val="4479"/>
              </a:lnSpc>
              <a:buFont typeface="Arial"/>
              <a:buChar char="•"/>
            </a:pPr>
            <a:r>
              <a:rPr lang="en-US" sz="3199">
                <a:solidFill>
                  <a:srgbClr val="F8F5E4"/>
                </a:solidFill>
                <a:latin typeface="Inter Bold"/>
              </a:rPr>
              <a:t>Self-Reported Data:</a:t>
            </a:r>
            <a:r>
              <a:rPr lang="en-US" sz="3199">
                <a:solidFill>
                  <a:srgbClr val="F8F5E4"/>
                </a:solidFill>
                <a:latin typeface="Inter"/>
              </a:rPr>
              <a:t> Attention &amp; recall might be subjective.</a:t>
            </a:r>
          </a:p>
          <a:p>
            <a:pPr marL="690879" indent="-345439" lvl="1">
              <a:lnSpc>
                <a:spcPts val="4479"/>
              </a:lnSpc>
              <a:buFont typeface="Arial"/>
              <a:buChar char="•"/>
            </a:pPr>
            <a:r>
              <a:rPr lang="en-US" sz="3199">
                <a:solidFill>
                  <a:srgbClr val="F8F5E4"/>
                </a:solidFill>
                <a:latin typeface="Inter Bold"/>
              </a:rPr>
              <a:t>Survey Format:</a:t>
            </a:r>
            <a:r>
              <a:rPr lang="en-US" sz="3199">
                <a:solidFill>
                  <a:srgbClr val="F8F5E4"/>
                </a:solidFill>
                <a:latin typeface="Inter"/>
              </a:rPr>
              <a:t> Potential for bias due to experiment awareness.</a:t>
            </a:r>
          </a:p>
          <a:p>
            <a:pPr algn="l" marL="690879" indent="-345439" lvl="1">
              <a:lnSpc>
                <a:spcPts val="4479"/>
              </a:lnSpc>
              <a:spcBef>
                <a:spcPct val="0"/>
              </a:spcBef>
              <a:buFont typeface="Arial"/>
              <a:buChar char="•"/>
            </a:pPr>
            <a:r>
              <a:rPr lang="en-US" sz="3199">
                <a:solidFill>
                  <a:srgbClr val="F8F5E4"/>
                </a:solidFill>
                <a:latin typeface="Inter Bold"/>
              </a:rPr>
              <a:t>Limited Context: </a:t>
            </a:r>
            <a:r>
              <a:rPr lang="en-US" sz="3199">
                <a:solidFill>
                  <a:srgbClr val="F8F5E4"/>
                </a:solidFill>
                <a:latin typeface="Inter"/>
              </a:rPr>
              <a:t>Doesn't consider product type or overall ad design.</a:t>
            </a:r>
          </a:p>
          <a:p>
            <a:pPr algn="l" marL="0" indent="0" lvl="0">
              <a:lnSpc>
                <a:spcPts val="4200"/>
              </a:lnSpc>
              <a:spcBef>
                <a:spcPct val="0"/>
              </a:spcBef>
            </a:pPr>
          </a:p>
        </p:txBody>
      </p:sp>
      <p:sp>
        <p:nvSpPr>
          <p:cNvPr name="Freeform 19" id="19"/>
          <p:cNvSpPr/>
          <p:nvPr/>
        </p:nvSpPr>
        <p:spPr>
          <a:xfrm flipH="true" flipV="false" rot="-4446992">
            <a:off x="17085324" y="-237217"/>
            <a:ext cx="1228317" cy="2111170"/>
          </a:xfrm>
          <a:custGeom>
            <a:avLst/>
            <a:gdLst/>
            <a:ahLst/>
            <a:cxnLst/>
            <a:rect r="r" b="b" t="t" l="l"/>
            <a:pathLst>
              <a:path h="2111170" w="1228317">
                <a:moveTo>
                  <a:pt x="1228317" y="0"/>
                </a:moveTo>
                <a:lnTo>
                  <a:pt x="0" y="0"/>
                </a:lnTo>
                <a:lnTo>
                  <a:pt x="0" y="2111171"/>
                </a:lnTo>
                <a:lnTo>
                  <a:pt x="1228317" y="2111171"/>
                </a:lnTo>
                <a:lnTo>
                  <a:pt x="12283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0060490" y="1337956"/>
            <a:ext cx="7198810" cy="1333500"/>
          </a:xfrm>
          <a:prstGeom prst="rect">
            <a:avLst/>
          </a:prstGeom>
        </p:spPr>
        <p:txBody>
          <a:bodyPr anchor="t" rtlCol="false" tIns="0" lIns="0" bIns="0" rIns="0">
            <a:spAutoFit/>
          </a:bodyPr>
          <a:lstStyle/>
          <a:p>
            <a:pPr algn="l" marL="0" indent="0" lvl="0">
              <a:lnSpc>
                <a:spcPts val="10349"/>
              </a:lnSpc>
              <a:spcBef>
                <a:spcPct val="0"/>
              </a:spcBef>
            </a:pPr>
            <a:r>
              <a:rPr lang="en-US" sz="9000" spc="-108">
                <a:solidFill>
                  <a:srgbClr val="F8F5E4"/>
                </a:solidFill>
                <a:latin typeface="Eastman Grotesque Bold"/>
              </a:rPr>
              <a:t>LIMITATIONS</a:t>
            </a:r>
          </a:p>
        </p:txBody>
      </p:sp>
      <p:sp>
        <p:nvSpPr>
          <p:cNvPr name="Freeform 21" id="21"/>
          <p:cNvSpPr/>
          <p:nvPr/>
        </p:nvSpPr>
        <p:spPr>
          <a:xfrm flipH="false" flipV="false" rot="0">
            <a:off x="452634" y="2412348"/>
            <a:ext cx="8547500" cy="6260908"/>
          </a:xfrm>
          <a:custGeom>
            <a:avLst/>
            <a:gdLst/>
            <a:ahLst/>
            <a:cxnLst/>
            <a:rect r="r" b="b" t="t" l="l"/>
            <a:pathLst>
              <a:path h="6260908" w="8547500">
                <a:moveTo>
                  <a:pt x="0" y="0"/>
                </a:moveTo>
                <a:lnTo>
                  <a:pt x="8547500" y="0"/>
                </a:lnTo>
                <a:lnTo>
                  <a:pt x="8547500" y="6260908"/>
                </a:lnTo>
                <a:lnTo>
                  <a:pt x="0" y="6260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0" y="5942861"/>
            <a:ext cx="18288000" cy="4070548"/>
            <a:chOff x="0" y="0"/>
            <a:chExt cx="4816593" cy="1072079"/>
          </a:xfrm>
        </p:grpSpPr>
        <p:sp>
          <p:nvSpPr>
            <p:cNvPr name="Freeform 8" id="8"/>
            <p:cNvSpPr/>
            <p:nvPr/>
          </p:nvSpPr>
          <p:spPr>
            <a:xfrm flipH="false" flipV="false" rot="0">
              <a:off x="0" y="0"/>
              <a:ext cx="4816592" cy="1072079"/>
            </a:xfrm>
            <a:custGeom>
              <a:avLst/>
              <a:gdLst/>
              <a:ahLst/>
              <a:cxnLst/>
              <a:rect r="r" b="b" t="t" l="l"/>
              <a:pathLst>
                <a:path h="1072079" w="4816592">
                  <a:moveTo>
                    <a:pt x="0" y="0"/>
                  </a:moveTo>
                  <a:lnTo>
                    <a:pt x="4816592" y="0"/>
                  </a:lnTo>
                  <a:lnTo>
                    <a:pt x="4816592" y="1072079"/>
                  </a:lnTo>
                  <a:lnTo>
                    <a:pt x="0" y="1072079"/>
                  </a:lnTo>
                  <a:close/>
                </a:path>
              </a:pathLst>
            </a:custGeom>
            <a:solidFill>
              <a:srgbClr val="F8F5E4"/>
            </a:solidFill>
          </p:spPr>
        </p:sp>
        <p:sp>
          <p:nvSpPr>
            <p:cNvPr name="TextBox 9" id="9"/>
            <p:cNvSpPr txBox="true"/>
            <p:nvPr/>
          </p:nvSpPr>
          <p:spPr>
            <a:xfrm>
              <a:off x="0" y="-38100"/>
              <a:ext cx="4816593" cy="1110179"/>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4159577" y="6216452"/>
            <a:ext cx="4128423" cy="4070548"/>
            <a:chOff x="0" y="0"/>
            <a:chExt cx="1087321" cy="1072079"/>
          </a:xfrm>
        </p:grpSpPr>
        <p:sp>
          <p:nvSpPr>
            <p:cNvPr name="Freeform 11" id="11"/>
            <p:cNvSpPr/>
            <p:nvPr/>
          </p:nvSpPr>
          <p:spPr>
            <a:xfrm flipH="false" flipV="false" rot="0">
              <a:off x="0" y="0"/>
              <a:ext cx="1087321" cy="1072079"/>
            </a:xfrm>
            <a:custGeom>
              <a:avLst/>
              <a:gdLst/>
              <a:ahLst/>
              <a:cxnLst/>
              <a:rect r="r" b="b" t="t" l="l"/>
              <a:pathLst>
                <a:path h="1072079" w="1087321">
                  <a:moveTo>
                    <a:pt x="0" y="0"/>
                  </a:moveTo>
                  <a:lnTo>
                    <a:pt x="1087321" y="0"/>
                  </a:lnTo>
                  <a:lnTo>
                    <a:pt x="1087321" y="1072079"/>
                  </a:lnTo>
                  <a:lnTo>
                    <a:pt x="0" y="1072079"/>
                  </a:lnTo>
                  <a:close/>
                </a:path>
              </a:pathLst>
            </a:custGeom>
            <a:solidFill>
              <a:srgbClr val="F7C04A"/>
            </a:solidFill>
          </p:spPr>
        </p:sp>
        <p:sp>
          <p:nvSpPr>
            <p:cNvPr name="TextBox 12" id="12"/>
            <p:cNvSpPr txBox="true"/>
            <p:nvPr/>
          </p:nvSpPr>
          <p:spPr>
            <a:xfrm>
              <a:off x="0" y="-38100"/>
              <a:ext cx="1087321" cy="1110179"/>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true" flipV="false" rot="-3594876">
            <a:off x="16224109" y="724603"/>
            <a:ext cx="1147890" cy="1972936"/>
          </a:xfrm>
          <a:custGeom>
            <a:avLst/>
            <a:gdLst/>
            <a:ahLst/>
            <a:cxnLst/>
            <a:rect r="r" b="b" t="t" l="l"/>
            <a:pathLst>
              <a:path h="1972936" w="1147890">
                <a:moveTo>
                  <a:pt x="1147890" y="0"/>
                </a:moveTo>
                <a:lnTo>
                  <a:pt x="0" y="0"/>
                </a:lnTo>
                <a:lnTo>
                  <a:pt x="0" y="1972936"/>
                </a:lnTo>
                <a:lnTo>
                  <a:pt x="1147890" y="1972936"/>
                </a:lnTo>
                <a:lnTo>
                  <a:pt x="11478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028700" y="9773973"/>
            <a:ext cx="12183959" cy="1062850"/>
            <a:chOff x="0" y="0"/>
            <a:chExt cx="3208944" cy="279928"/>
          </a:xfrm>
        </p:grpSpPr>
        <p:sp>
          <p:nvSpPr>
            <p:cNvPr name="Freeform 15" id="15"/>
            <p:cNvSpPr/>
            <p:nvPr/>
          </p:nvSpPr>
          <p:spPr>
            <a:xfrm flipH="false" flipV="false" rot="0">
              <a:off x="0" y="0"/>
              <a:ext cx="3208944" cy="279928"/>
            </a:xfrm>
            <a:custGeom>
              <a:avLst/>
              <a:gdLst/>
              <a:ahLst/>
              <a:cxnLst/>
              <a:rect r="r" b="b" t="t" l="l"/>
              <a:pathLst>
                <a:path h="279928" w="3208944">
                  <a:moveTo>
                    <a:pt x="0" y="0"/>
                  </a:moveTo>
                  <a:lnTo>
                    <a:pt x="3208944" y="0"/>
                  </a:lnTo>
                  <a:lnTo>
                    <a:pt x="3208944" y="279928"/>
                  </a:lnTo>
                  <a:lnTo>
                    <a:pt x="0" y="279928"/>
                  </a:lnTo>
                  <a:close/>
                </a:path>
              </a:pathLst>
            </a:custGeom>
            <a:solidFill>
              <a:srgbClr val="3F497F"/>
            </a:solidFill>
          </p:spPr>
        </p:sp>
        <p:sp>
          <p:nvSpPr>
            <p:cNvPr name="TextBox 16" id="16"/>
            <p:cNvSpPr txBox="true"/>
            <p:nvPr/>
          </p:nvSpPr>
          <p:spPr>
            <a:xfrm>
              <a:off x="0" y="-38100"/>
              <a:ext cx="3208944" cy="318028"/>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9658753" y="-19787"/>
            <a:ext cx="8629247" cy="6236238"/>
            <a:chOff x="0" y="0"/>
            <a:chExt cx="2272723" cy="1642466"/>
          </a:xfrm>
        </p:grpSpPr>
        <p:sp>
          <p:nvSpPr>
            <p:cNvPr name="Freeform 18" id="18"/>
            <p:cNvSpPr/>
            <p:nvPr/>
          </p:nvSpPr>
          <p:spPr>
            <a:xfrm flipH="false" flipV="false" rot="0">
              <a:off x="0" y="0"/>
              <a:ext cx="2272723" cy="1642466"/>
            </a:xfrm>
            <a:custGeom>
              <a:avLst/>
              <a:gdLst/>
              <a:ahLst/>
              <a:cxnLst/>
              <a:rect r="r" b="b" t="t" l="l"/>
              <a:pathLst>
                <a:path h="1642466" w="2272723">
                  <a:moveTo>
                    <a:pt x="0" y="0"/>
                  </a:moveTo>
                  <a:lnTo>
                    <a:pt x="2272723" y="0"/>
                  </a:lnTo>
                  <a:lnTo>
                    <a:pt x="2272723" y="1642466"/>
                  </a:lnTo>
                  <a:lnTo>
                    <a:pt x="0" y="1642466"/>
                  </a:lnTo>
                  <a:close/>
                </a:path>
              </a:pathLst>
            </a:custGeom>
            <a:solidFill>
              <a:srgbClr val="3F497F"/>
            </a:solidFill>
          </p:spPr>
        </p:sp>
        <p:sp>
          <p:nvSpPr>
            <p:cNvPr name="TextBox 19" id="19"/>
            <p:cNvSpPr txBox="true"/>
            <p:nvPr/>
          </p:nvSpPr>
          <p:spPr>
            <a:xfrm>
              <a:off x="0" y="-38100"/>
              <a:ext cx="2272723" cy="1680566"/>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16653296" y="8955298"/>
            <a:ext cx="606004" cy="6060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9165"/>
            </a:solidFill>
          </p:spPr>
        </p:sp>
        <p:sp>
          <p:nvSpPr>
            <p:cNvPr name="TextBox 22" id="22"/>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23" id="23"/>
          <p:cNvSpPr/>
          <p:nvPr/>
        </p:nvSpPr>
        <p:spPr>
          <a:xfrm flipH="false" flipV="false" rot="0">
            <a:off x="11305205" y="784494"/>
            <a:ext cx="5336344" cy="4627677"/>
          </a:xfrm>
          <a:custGeom>
            <a:avLst/>
            <a:gdLst/>
            <a:ahLst/>
            <a:cxnLst/>
            <a:rect r="r" b="b" t="t" l="l"/>
            <a:pathLst>
              <a:path h="4627677" w="5336344">
                <a:moveTo>
                  <a:pt x="0" y="0"/>
                </a:moveTo>
                <a:lnTo>
                  <a:pt x="5336343" y="0"/>
                </a:lnTo>
                <a:lnTo>
                  <a:pt x="5336343" y="4627677"/>
                </a:lnTo>
                <a:lnTo>
                  <a:pt x="0" y="4627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822003" y="1028700"/>
            <a:ext cx="1673500" cy="1673500"/>
          </a:xfrm>
          <a:custGeom>
            <a:avLst/>
            <a:gdLst/>
            <a:ahLst/>
            <a:cxnLst/>
            <a:rect r="r" b="b" t="t" l="l"/>
            <a:pathLst>
              <a:path h="1673500" w="1673500">
                <a:moveTo>
                  <a:pt x="0" y="0"/>
                </a:moveTo>
                <a:lnTo>
                  <a:pt x="1673500" y="0"/>
                </a:lnTo>
                <a:lnTo>
                  <a:pt x="1673500" y="1673500"/>
                </a:lnTo>
                <a:lnTo>
                  <a:pt x="0" y="1673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249100" y="3793657"/>
            <a:ext cx="9409653" cy="1333500"/>
          </a:xfrm>
          <a:prstGeom prst="rect">
            <a:avLst/>
          </a:prstGeom>
        </p:spPr>
        <p:txBody>
          <a:bodyPr anchor="t" rtlCol="false" tIns="0" lIns="0" bIns="0" rIns="0">
            <a:spAutoFit/>
          </a:bodyPr>
          <a:lstStyle/>
          <a:p>
            <a:pPr algn="l" marL="0" indent="0" lvl="0">
              <a:lnSpc>
                <a:spcPts val="10349"/>
              </a:lnSpc>
              <a:spcBef>
                <a:spcPct val="0"/>
              </a:spcBef>
            </a:pPr>
            <a:r>
              <a:rPr lang="en-US" sz="9000" spc="-108">
                <a:solidFill>
                  <a:srgbClr val="F8F5E4"/>
                </a:solidFill>
                <a:latin typeface="Eastman Grotesque Bold"/>
              </a:rPr>
              <a:t>CONCLUSION</a:t>
            </a:r>
          </a:p>
        </p:txBody>
      </p:sp>
      <p:sp>
        <p:nvSpPr>
          <p:cNvPr name="TextBox 26" id="26"/>
          <p:cNvSpPr txBox="true"/>
          <p:nvPr/>
        </p:nvSpPr>
        <p:spPr>
          <a:xfrm rot="0">
            <a:off x="128718" y="6554391"/>
            <a:ext cx="14030859" cy="2790339"/>
          </a:xfrm>
          <a:prstGeom prst="rect">
            <a:avLst/>
          </a:prstGeom>
        </p:spPr>
        <p:txBody>
          <a:bodyPr anchor="t" rtlCol="false" tIns="0" lIns="0" bIns="0" rIns="0">
            <a:spAutoFit/>
          </a:bodyPr>
          <a:lstStyle/>
          <a:p>
            <a:pPr>
              <a:lnSpc>
                <a:spcPts val="3624"/>
              </a:lnSpc>
            </a:pPr>
            <a:r>
              <a:rPr lang="en-US" sz="2589">
                <a:solidFill>
                  <a:srgbClr val="0F0E0C"/>
                </a:solidFill>
                <a:latin typeface="Inter Bold"/>
              </a:rPr>
              <a:t>Key Findings:</a:t>
            </a:r>
            <a:r>
              <a:rPr lang="en-US" sz="2589">
                <a:solidFill>
                  <a:srgbClr val="0F0E0C"/>
                </a:solidFill>
                <a:latin typeface="Inter"/>
              </a:rPr>
              <a:t> Our experiment showed a slight preference for color advertisements over black and white in terms of engagement and recall, although the effect size was relatively small (Cohen's D of 0.345).</a:t>
            </a:r>
          </a:p>
          <a:p>
            <a:pPr algn="l">
              <a:lnSpc>
                <a:spcPts val="3778"/>
              </a:lnSpc>
              <a:spcBef>
                <a:spcPct val="0"/>
              </a:spcBef>
            </a:pPr>
            <a:r>
              <a:rPr lang="en-US" sz="2699">
                <a:solidFill>
                  <a:srgbClr val="0F0E0C"/>
                </a:solidFill>
                <a:latin typeface="Inter Bold"/>
              </a:rPr>
              <a:t>Implications:</a:t>
            </a:r>
            <a:r>
              <a:rPr lang="en-US" sz="2699">
                <a:solidFill>
                  <a:srgbClr val="0F0E0C"/>
                </a:solidFill>
                <a:latin typeface="Inter"/>
              </a:rPr>
              <a:t> These results suggest that while color can enhance ad effectiveness, the impact may vary depending on factors like ad content, context, and audience characteristics. This highlights the nuanced role of color in advertising.</a:t>
            </a:r>
          </a:p>
        </p:txBody>
      </p:sp>
      <p:sp>
        <p:nvSpPr>
          <p:cNvPr name="Freeform 27" id="27"/>
          <p:cNvSpPr/>
          <p:nvPr/>
        </p:nvSpPr>
        <p:spPr>
          <a:xfrm flipH="true" flipV="false" rot="-8297190">
            <a:off x="-480181" y="-187018"/>
            <a:ext cx="1630880" cy="2803075"/>
          </a:xfrm>
          <a:custGeom>
            <a:avLst/>
            <a:gdLst/>
            <a:ahLst/>
            <a:cxnLst/>
            <a:rect r="r" b="b" t="t" l="l"/>
            <a:pathLst>
              <a:path h="2803075" w="1630880">
                <a:moveTo>
                  <a:pt x="1630880" y="0"/>
                </a:moveTo>
                <a:lnTo>
                  <a:pt x="0" y="0"/>
                </a:lnTo>
                <a:lnTo>
                  <a:pt x="0" y="2803075"/>
                </a:lnTo>
                <a:lnTo>
                  <a:pt x="1630880" y="2803075"/>
                </a:lnTo>
                <a:lnTo>
                  <a:pt x="16308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611352" y="8062072"/>
            <a:ext cx="19238309" cy="2224928"/>
            <a:chOff x="0" y="0"/>
            <a:chExt cx="5066880" cy="585989"/>
          </a:xfrm>
        </p:grpSpPr>
        <p:sp>
          <p:nvSpPr>
            <p:cNvPr name="Freeform 8" id="8"/>
            <p:cNvSpPr/>
            <p:nvPr/>
          </p:nvSpPr>
          <p:spPr>
            <a:xfrm flipH="false" flipV="false" rot="0">
              <a:off x="0" y="0"/>
              <a:ext cx="5066880" cy="585989"/>
            </a:xfrm>
            <a:custGeom>
              <a:avLst/>
              <a:gdLst/>
              <a:ahLst/>
              <a:cxnLst/>
              <a:rect r="r" b="b" t="t" l="l"/>
              <a:pathLst>
                <a:path h="585989" w="5066880">
                  <a:moveTo>
                    <a:pt x="0" y="0"/>
                  </a:moveTo>
                  <a:lnTo>
                    <a:pt x="5066880" y="0"/>
                  </a:lnTo>
                  <a:lnTo>
                    <a:pt x="5066880" y="585989"/>
                  </a:lnTo>
                  <a:lnTo>
                    <a:pt x="0" y="585989"/>
                  </a:lnTo>
                  <a:close/>
                </a:path>
              </a:pathLst>
            </a:custGeom>
            <a:solidFill>
              <a:srgbClr val="F7C04A"/>
            </a:solidFill>
          </p:spPr>
        </p:sp>
        <p:sp>
          <p:nvSpPr>
            <p:cNvPr name="TextBox 9" id="9"/>
            <p:cNvSpPr txBox="true"/>
            <p:nvPr/>
          </p:nvSpPr>
          <p:spPr>
            <a:xfrm>
              <a:off x="0" y="-38100"/>
              <a:ext cx="5066880" cy="624089"/>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7259300" y="-448653"/>
            <a:ext cx="1838135" cy="10735653"/>
            <a:chOff x="0" y="0"/>
            <a:chExt cx="484118" cy="2827497"/>
          </a:xfrm>
        </p:grpSpPr>
        <p:sp>
          <p:nvSpPr>
            <p:cNvPr name="Freeform 11" id="11"/>
            <p:cNvSpPr/>
            <p:nvPr/>
          </p:nvSpPr>
          <p:spPr>
            <a:xfrm flipH="false" flipV="false" rot="0">
              <a:off x="0" y="0"/>
              <a:ext cx="484118" cy="2827497"/>
            </a:xfrm>
            <a:custGeom>
              <a:avLst/>
              <a:gdLst/>
              <a:ahLst/>
              <a:cxnLst/>
              <a:rect r="r" b="b" t="t" l="l"/>
              <a:pathLst>
                <a:path h="2827497" w="484118">
                  <a:moveTo>
                    <a:pt x="0" y="0"/>
                  </a:moveTo>
                  <a:lnTo>
                    <a:pt x="484118" y="0"/>
                  </a:lnTo>
                  <a:lnTo>
                    <a:pt x="484118" y="2827497"/>
                  </a:lnTo>
                  <a:lnTo>
                    <a:pt x="0" y="2827497"/>
                  </a:lnTo>
                  <a:close/>
                </a:path>
              </a:pathLst>
            </a:custGeom>
            <a:solidFill>
              <a:srgbClr val="3F497F"/>
            </a:solidFill>
          </p:spPr>
        </p:sp>
        <p:sp>
          <p:nvSpPr>
            <p:cNvPr name="TextBox 12" id="12"/>
            <p:cNvSpPr txBox="true"/>
            <p:nvPr/>
          </p:nvSpPr>
          <p:spPr>
            <a:xfrm>
              <a:off x="0" y="-38100"/>
              <a:ext cx="484118" cy="2865597"/>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490734" y="455745"/>
            <a:ext cx="2122910" cy="2122910"/>
          </a:xfrm>
          <a:custGeom>
            <a:avLst/>
            <a:gdLst/>
            <a:ahLst/>
            <a:cxnLst/>
            <a:rect r="r" b="b" t="t" l="l"/>
            <a:pathLst>
              <a:path h="2122910" w="2122910">
                <a:moveTo>
                  <a:pt x="0" y="0"/>
                </a:moveTo>
                <a:lnTo>
                  <a:pt x="2122910" y="0"/>
                </a:lnTo>
                <a:lnTo>
                  <a:pt x="2122910" y="2122911"/>
                </a:lnTo>
                <a:lnTo>
                  <a:pt x="0" y="212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982745" y="947756"/>
            <a:ext cx="1138889" cy="1138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C04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true" flipV="false" rot="-9476570">
            <a:off x="16605456" y="2416774"/>
            <a:ext cx="1092120" cy="1877082"/>
          </a:xfrm>
          <a:custGeom>
            <a:avLst/>
            <a:gdLst/>
            <a:ahLst/>
            <a:cxnLst/>
            <a:rect r="r" b="b" t="t" l="l"/>
            <a:pathLst>
              <a:path h="1877082" w="1092120">
                <a:moveTo>
                  <a:pt x="1092120" y="0"/>
                </a:moveTo>
                <a:lnTo>
                  <a:pt x="0" y="0"/>
                </a:lnTo>
                <a:lnTo>
                  <a:pt x="0" y="1877082"/>
                </a:lnTo>
                <a:lnTo>
                  <a:pt x="1092120" y="1877082"/>
                </a:lnTo>
                <a:lnTo>
                  <a:pt x="109212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3153959" y="3402940"/>
            <a:ext cx="10894756" cy="1473198"/>
          </a:xfrm>
          <a:prstGeom prst="rect">
            <a:avLst/>
          </a:prstGeom>
        </p:spPr>
        <p:txBody>
          <a:bodyPr anchor="t" rtlCol="false" tIns="0" lIns="0" bIns="0" rIns="0">
            <a:spAutoFit/>
          </a:bodyPr>
          <a:lstStyle/>
          <a:p>
            <a:pPr algn="ctr" marL="0" indent="0" lvl="0">
              <a:lnSpc>
                <a:spcPts val="11499"/>
              </a:lnSpc>
              <a:spcBef>
                <a:spcPct val="0"/>
              </a:spcBef>
            </a:pPr>
            <a:r>
              <a:rPr lang="en-US" sz="9999" spc="-119">
                <a:solidFill>
                  <a:srgbClr val="F8F5E4"/>
                </a:solidFill>
                <a:latin typeface="Eastman Grotesque Bold"/>
              </a:rPr>
              <a:t>THANK YOU</a:t>
            </a:r>
          </a:p>
        </p:txBody>
      </p:sp>
      <p:grpSp>
        <p:nvGrpSpPr>
          <p:cNvPr name="Group 19" id="19"/>
          <p:cNvGrpSpPr/>
          <p:nvPr/>
        </p:nvGrpSpPr>
        <p:grpSpPr>
          <a:xfrm rot="0">
            <a:off x="2400113" y="5960844"/>
            <a:ext cx="12731310" cy="3297456"/>
            <a:chOff x="0" y="0"/>
            <a:chExt cx="4715300" cy="1221280"/>
          </a:xfrm>
        </p:grpSpPr>
        <p:sp>
          <p:nvSpPr>
            <p:cNvPr name="Freeform 20" id="20"/>
            <p:cNvSpPr/>
            <p:nvPr/>
          </p:nvSpPr>
          <p:spPr>
            <a:xfrm flipH="false" flipV="false" rot="0">
              <a:off x="0" y="0"/>
              <a:ext cx="4715300" cy="1221280"/>
            </a:xfrm>
            <a:custGeom>
              <a:avLst/>
              <a:gdLst/>
              <a:ahLst/>
              <a:cxnLst/>
              <a:rect r="r" b="b" t="t" l="l"/>
              <a:pathLst>
                <a:path h="1221280" w="4715300">
                  <a:moveTo>
                    <a:pt x="0" y="0"/>
                  </a:moveTo>
                  <a:lnTo>
                    <a:pt x="4715300" y="0"/>
                  </a:lnTo>
                  <a:lnTo>
                    <a:pt x="4715300" y="1221280"/>
                  </a:lnTo>
                  <a:lnTo>
                    <a:pt x="0" y="1221280"/>
                  </a:lnTo>
                  <a:close/>
                </a:path>
              </a:pathLst>
            </a:custGeom>
            <a:solidFill>
              <a:srgbClr val="3F497F"/>
            </a:solidFill>
          </p:spPr>
        </p:sp>
        <p:sp>
          <p:nvSpPr>
            <p:cNvPr name="TextBox 21" id="21"/>
            <p:cNvSpPr txBox="true"/>
            <p:nvPr/>
          </p:nvSpPr>
          <p:spPr>
            <a:xfrm>
              <a:off x="0" y="-28575"/>
              <a:ext cx="4715300" cy="1249855"/>
            </a:xfrm>
            <a:prstGeom prst="rect">
              <a:avLst/>
            </a:prstGeom>
          </p:spPr>
          <p:txBody>
            <a:bodyPr anchor="ctr" rtlCol="false" tIns="50800" lIns="50800" bIns="50800" rIns="50800"/>
            <a:lstStyle/>
            <a:p>
              <a:pPr algn="ctr">
                <a:lnSpc>
                  <a:spcPts val="1960"/>
                </a:lnSpc>
                <a:spcBef>
                  <a:spcPct val="0"/>
                </a:spcBef>
              </a:pPr>
            </a:p>
          </p:txBody>
        </p:sp>
      </p:grpSp>
      <p:sp>
        <p:nvSpPr>
          <p:cNvPr name="Freeform 22" id="22"/>
          <p:cNvSpPr/>
          <p:nvPr/>
        </p:nvSpPr>
        <p:spPr>
          <a:xfrm flipH="true" flipV="false" rot="-5400000">
            <a:off x="1944670" y="6814809"/>
            <a:ext cx="1092120" cy="1877082"/>
          </a:xfrm>
          <a:custGeom>
            <a:avLst/>
            <a:gdLst/>
            <a:ahLst/>
            <a:cxnLst/>
            <a:rect r="r" b="b" t="t" l="l"/>
            <a:pathLst>
              <a:path h="1877082" w="1092120">
                <a:moveTo>
                  <a:pt x="1092120" y="0"/>
                </a:moveTo>
                <a:lnTo>
                  <a:pt x="0" y="0"/>
                </a:lnTo>
                <a:lnTo>
                  <a:pt x="0" y="1877082"/>
                </a:lnTo>
                <a:lnTo>
                  <a:pt x="1092120" y="1877082"/>
                </a:lnTo>
                <a:lnTo>
                  <a:pt x="109212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619771" y="6798676"/>
            <a:ext cx="10754694" cy="1536066"/>
          </a:xfrm>
          <a:prstGeom prst="rect">
            <a:avLst/>
          </a:prstGeom>
        </p:spPr>
        <p:txBody>
          <a:bodyPr anchor="t" rtlCol="false" tIns="0" lIns="0" bIns="0" rIns="0">
            <a:spAutoFit/>
          </a:bodyPr>
          <a:lstStyle/>
          <a:p>
            <a:pPr algn="r">
              <a:lnSpc>
                <a:spcPts val="6159"/>
              </a:lnSpc>
            </a:pPr>
            <a:r>
              <a:rPr lang="en-US" sz="4399" spc="-43">
                <a:solidFill>
                  <a:srgbClr val="FFFFFF"/>
                </a:solidFill>
                <a:latin typeface="Inter Bold"/>
              </a:rPr>
              <a:t>WE WELCOME ANY QUESTIONS YOU MAY HAVE.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sp>
        <p:nvSpPr>
          <p:cNvPr name="Freeform 2" id="2"/>
          <p:cNvSpPr/>
          <p:nvPr/>
        </p:nvSpPr>
        <p:spPr>
          <a:xfrm flipH="false" flipV="false" rot="0">
            <a:off x="397459" y="356851"/>
            <a:ext cx="3461155" cy="2602626"/>
          </a:xfrm>
          <a:custGeom>
            <a:avLst/>
            <a:gdLst/>
            <a:ahLst/>
            <a:cxnLst/>
            <a:rect r="r" b="b" t="t" l="l"/>
            <a:pathLst>
              <a:path h="2602626" w="3461155">
                <a:moveTo>
                  <a:pt x="0" y="0"/>
                </a:moveTo>
                <a:lnTo>
                  <a:pt x="3461155" y="0"/>
                </a:lnTo>
                <a:lnTo>
                  <a:pt x="3461155" y="2602626"/>
                </a:lnTo>
                <a:lnTo>
                  <a:pt x="0" y="2602626"/>
                </a:lnTo>
                <a:lnTo>
                  <a:pt x="0" y="0"/>
                </a:lnTo>
                <a:close/>
              </a:path>
            </a:pathLst>
          </a:custGeom>
          <a:blipFill>
            <a:blip r:embed="rId2"/>
            <a:stretch>
              <a:fillRect l="0" t="0" r="0" b="0"/>
            </a:stretch>
          </a:blipFill>
        </p:spPr>
      </p:sp>
      <p:sp>
        <p:nvSpPr>
          <p:cNvPr name="Freeform 3" id="3"/>
          <p:cNvSpPr/>
          <p:nvPr/>
        </p:nvSpPr>
        <p:spPr>
          <a:xfrm flipH="false" flipV="false" rot="0">
            <a:off x="10058594" y="360337"/>
            <a:ext cx="3456519" cy="2599140"/>
          </a:xfrm>
          <a:custGeom>
            <a:avLst/>
            <a:gdLst/>
            <a:ahLst/>
            <a:cxnLst/>
            <a:rect r="r" b="b" t="t" l="l"/>
            <a:pathLst>
              <a:path h="2599140" w="3456519">
                <a:moveTo>
                  <a:pt x="0" y="0"/>
                </a:moveTo>
                <a:lnTo>
                  <a:pt x="3456518" y="0"/>
                </a:lnTo>
                <a:lnTo>
                  <a:pt x="3456518" y="2599140"/>
                </a:lnTo>
                <a:lnTo>
                  <a:pt x="0" y="2599140"/>
                </a:lnTo>
                <a:lnTo>
                  <a:pt x="0" y="0"/>
                </a:lnTo>
                <a:close/>
              </a:path>
            </a:pathLst>
          </a:custGeom>
          <a:blipFill>
            <a:blip r:embed="rId3"/>
            <a:stretch>
              <a:fillRect l="0" t="0" r="0" b="0"/>
            </a:stretch>
          </a:blipFill>
        </p:spPr>
      </p:sp>
      <p:sp>
        <p:nvSpPr>
          <p:cNvPr name="Freeform 4" id="4"/>
          <p:cNvSpPr/>
          <p:nvPr/>
        </p:nvSpPr>
        <p:spPr>
          <a:xfrm flipH="false" flipV="false" rot="0">
            <a:off x="13944194" y="276902"/>
            <a:ext cx="3315106" cy="4454945"/>
          </a:xfrm>
          <a:custGeom>
            <a:avLst/>
            <a:gdLst/>
            <a:ahLst/>
            <a:cxnLst/>
            <a:rect r="r" b="b" t="t" l="l"/>
            <a:pathLst>
              <a:path h="4454945" w="3315106">
                <a:moveTo>
                  <a:pt x="0" y="0"/>
                </a:moveTo>
                <a:lnTo>
                  <a:pt x="3315106" y="0"/>
                </a:lnTo>
                <a:lnTo>
                  <a:pt x="3315106" y="4454945"/>
                </a:lnTo>
                <a:lnTo>
                  <a:pt x="0" y="4454945"/>
                </a:lnTo>
                <a:lnTo>
                  <a:pt x="0" y="0"/>
                </a:lnTo>
                <a:close/>
              </a:path>
            </a:pathLst>
          </a:custGeom>
          <a:blipFill>
            <a:blip r:embed="rId4"/>
            <a:stretch>
              <a:fillRect l="0" t="0" r="0" b="0"/>
            </a:stretch>
          </a:blipFill>
        </p:spPr>
      </p:sp>
      <p:sp>
        <p:nvSpPr>
          <p:cNvPr name="Freeform 5" id="5"/>
          <p:cNvSpPr/>
          <p:nvPr/>
        </p:nvSpPr>
        <p:spPr>
          <a:xfrm flipH="false" flipV="false" rot="0">
            <a:off x="4335125" y="360337"/>
            <a:ext cx="3096107" cy="4160648"/>
          </a:xfrm>
          <a:custGeom>
            <a:avLst/>
            <a:gdLst/>
            <a:ahLst/>
            <a:cxnLst/>
            <a:rect r="r" b="b" t="t" l="l"/>
            <a:pathLst>
              <a:path h="4160648" w="3096107">
                <a:moveTo>
                  <a:pt x="0" y="0"/>
                </a:moveTo>
                <a:lnTo>
                  <a:pt x="3096107" y="0"/>
                </a:lnTo>
                <a:lnTo>
                  <a:pt x="3096107" y="4160648"/>
                </a:lnTo>
                <a:lnTo>
                  <a:pt x="0" y="4160648"/>
                </a:lnTo>
                <a:lnTo>
                  <a:pt x="0" y="0"/>
                </a:lnTo>
                <a:close/>
              </a:path>
            </a:pathLst>
          </a:custGeom>
          <a:blipFill>
            <a:blip r:embed="rId5"/>
            <a:stretch>
              <a:fillRect l="0" t="0" r="0" b="0"/>
            </a:stretch>
          </a:blipFill>
        </p:spPr>
      </p:sp>
      <p:sp>
        <p:nvSpPr>
          <p:cNvPr name="Freeform 6" id="6"/>
          <p:cNvSpPr/>
          <p:nvPr/>
        </p:nvSpPr>
        <p:spPr>
          <a:xfrm flipH="false" flipV="false" rot="0">
            <a:off x="9959032" y="3180823"/>
            <a:ext cx="3655641" cy="3655641"/>
          </a:xfrm>
          <a:custGeom>
            <a:avLst/>
            <a:gdLst/>
            <a:ahLst/>
            <a:cxnLst/>
            <a:rect r="r" b="b" t="t" l="l"/>
            <a:pathLst>
              <a:path h="3655641" w="3655641">
                <a:moveTo>
                  <a:pt x="0" y="0"/>
                </a:moveTo>
                <a:lnTo>
                  <a:pt x="3655642" y="0"/>
                </a:lnTo>
                <a:lnTo>
                  <a:pt x="3655642" y="3655641"/>
                </a:lnTo>
                <a:lnTo>
                  <a:pt x="0" y="3655641"/>
                </a:lnTo>
                <a:lnTo>
                  <a:pt x="0" y="0"/>
                </a:lnTo>
                <a:close/>
              </a:path>
            </a:pathLst>
          </a:custGeom>
          <a:blipFill>
            <a:blip r:embed="rId6"/>
            <a:stretch>
              <a:fillRect l="0" t="0" r="0" b="0"/>
            </a:stretch>
          </a:blipFill>
        </p:spPr>
      </p:sp>
      <p:sp>
        <p:nvSpPr>
          <p:cNvPr name="Freeform 7" id="7"/>
          <p:cNvSpPr/>
          <p:nvPr/>
        </p:nvSpPr>
        <p:spPr>
          <a:xfrm flipH="false" flipV="false" rot="0">
            <a:off x="397459" y="3417311"/>
            <a:ext cx="3461155" cy="3461155"/>
          </a:xfrm>
          <a:custGeom>
            <a:avLst/>
            <a:gdLst/>
            <a:ahLst/>
            <a:cxnLst/>
            <a:rect r="r" b="b" t="t" l="l"/>
            <a:pathLst>
              <a:path h="3461155" w="3461155">
                <a:moveTo>
                  <a:pt x="0" y="0"/>
                </a:moveTo>
                <a:lnTo>
                  <a:pt x="3461155" y="0"/>
                </a:lnTo>
                <a:lnTo>
                  <a:pt x="3461155" y="3461155"/>
                </a:lnTo>
                <a:lnTo>
                  <a:pt x="0" y="3461155"/>
                </a:lnTo>
                <a:lnTo>
                  <a:pt x="0" y="0"/>
                </a:lnTo>
                <a:close/>
              </a:path>
            </a:pathLst>
          </a:custGeom>
          <a:blipFill>
            <a:blip r:embed="rId7"/>
            <a:stretch>
              <a:fillRect l="0" t="0" r="0" b="0"/>
            </a:stretch>
          </a:blipFill>
        </p:spPr>
      </p:sp>
      <p:sp>
        <p:nvSpPr>
          <p:cNvPr name="Freeform 8" id="8"/>
          <p:cNvSpPr/>
          <p:nvPr/>
        </p:nvSpPr>
        <p:spPr>
          <a:xfrm flipH="false" flipV="false" rot="0">
            <a:off x="4225542" y="4958863"/>
            <a:ext cx="3315273" cy="4526453"/>
          </a:xfrm>
          <a:custGeom>
            <a:avLst/>
            <a:gdLst/>
            <a:ahLst/>
            <a:cxnLst/>
            <a:rect r="r" b="b" t="t" l="l"/>
            <a:pathLst>
              <a:path h="4526453" w="3315273">
                <a:moveTo>
                  <a:pt x="0" y="0"/>
                </a:moveTo>
                <a:lnTo>
                  <a:pt x="3315273" y="0"/>
                </a:lnTo>
                <a:lnTo>
                  <a:pt x="3315273" y="4526452"/>
                </a:lnTo>
                <a:lnTo>
                  <a:pt x="0" y="4526452"/>
                </a:lnTo>
                <a:lnTo>
                  <a:pt x="0" y="0"/>
                </a:lnTo>
                <a:close/>
              </a:path>
            </a:pathLst>
          </a:custGeom>
          <a:blipFill>
            <a:blip r:embed="rId8"/>
            <a:stretch>
              <a:fillRect l="0" t="0" r="0" b="0"/>
            </a:stretch>
          </a:blipFill>
        </p:spPr>
      </p:sp>
      <p:sp>
        <p:nvSpPr>
          <p:cNvPr name="Freeform 9" id="9"/>
          <p:cNvSpPr/>
          <p:nvPr/>
        </p:nvSpPr>
        <p:spPr>
          <a:xfrm flipH="false" flipV="false" rot="0">
            <a:off x="13944194" y="4958863"/>
            <a:ext cx="3315273" cy="4526453"/>
          </a:xfrm>
          <a:custGeom>
            <a:avLst/>
            <a:gdLst/>
            <a:ahLst/>
            <a:cxnLst/>
            <a:rect r="r" b="b" t="t" l="l"/>
            <a:pathLst>
              <a:path h="4526453" w="3315273">
                <a:moveTo>
                  <a:pt x="0" y="0"/>
                </a:moveTo>
                <a:lnTo>
                  <a:pt x="3315273" y="0"/>
                </a:lnTo>
                <a:lnTo>
                  <a:pt x="3315273" y="4526452"/>
                </a:lnTo>
                <a:lnTo>
                  <a:pt x="0" y="4526452"/>
                </a:lnTo>
                <a:lnTo>
                  <a:pt x="0" y="0"/>
                </a:lnTo>
                <a:close/>
              </a:path>
            </a:pathLst>
          </a:custGeom>
          <a:blipFill>
            <a:blip r:embed="rId9"/>
            <a:stretch>
              <a:fillRect l="0" t="0" r="0" b="0"/>
            </a:stretch>
          </a:blipFill>
        </p:spPr>
      </p:sp>
      <p:sp>
        <p:nvSpPr>
          <p:cNvPr name="Freeform 10" id="10"/>
          <p:cNvSpPr/>
          <p:nvPr/>
        </p:nvSpPr>
        <p:spPr>
          <a:xfrm flipH="false" flipV="false" rot="0">
            <a:off x="397459" y="7144322"/>
            <a:ext cx="3590042" cy="2789197"/>
          </a:xfrm>
          <a:custGeom>
            <a:avLst/>
            <a:gdLst/>
            <a:ahLst/>
            <a:cxnLst/>
            <a:rect r="r" b="b" t="t" l="l"/>
            <a:pathLst>
              <a:path h="2789197" w="3590042">
                <a:moveTo>
                  <a:pt x="0" y="0"/>
                </a:moveTo>
                <a:lnTo>
                  <a:pt x="3590042" y="0"/>
                </a:lnTo>
                <a:lnTo>
                  <a:pt x="3590042" y="2789197"/>
                </a:lnTo>
                <a:lnTo>
                  <a:pt x="0" y="2789197"/>
                </a:lnTo>
                <a:lnTo>
                  <a:pt x="0" y="0"/>
                </a:lnTo>
                <a:close/>
              </a:path>
            </a:pathLst>
          </a:custGeom>
          <a:blipFill>
            <a:blip r:embed="rId10"/>
            <a:stretch>
              <a:fillRect l="-3590" t="0" r="0" b="0"/>
            </a:stretch>
          </a:blipFill>
        </p:spPr>
      </p:sp>
      <p:sp>
        <p:nvSpPr>
          <p:cNvPr name="Freeform 11" id="11"/>
          <p:cNvSpPr/>
          <p:nvPr/>
        </p:nvSpPr>
        <p:spPr>
          <a:xfrm flipH="false" flipV="false" rot="0">
            <a:off x="9959032" y="7144322"/>
            <a:ext cx="3655641" cy="2741731"/>
          </a:xfrm>
          <a:custGeom>
            <a:avLst/>
            <a:gdLst/>
            <a:ahLst/>
            <a:cxnLst/>
            <a:rect r="r" b="b" t="t" l="l"/>
            <a:pathLst>
              <a:path h="2741731" w="3655641">
                <a:moveTo>
                  <a:pt x="0" y="0"/>
                </a:moveTo>
                <a:lnTo>
                  <a:pt x="3655642" y="0"/>
                </a:lnTo>
                <a:lnTo>
                  <a:pt x="3655642" y="2741731"/>
                </a:lnTo>
                <a:lnTo>
                  <a:pt x="0" y="2741731"/>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400351" y="0"/>
            <a:ext cx="8932544" cy="10287000"/>
            <a:chOff x="0" y="0"/>
            <a:chExt cx="2352604" cy="2709333"/>
          </a:xfrm>
        </p:grpSpPr>
        <p:sp>
          <p:nvSpPr>
            <p:cNvPr name="Freeform 8" id="8"/>
            <p:cNvSpPr/>
            <p:nvPr/>
          </p:nvSpPr>
          <p:spPr>
            <a:xfrm flipH="false" flipV="false" rot="0">
              <a:off x="0" y="0"/>
              <a:ext cx="2352604" cy="2709333"/>
            </a:xfrm>
            <a:custGeom>
              <a:avLst/>
              <a:gdLst/>
              <a:ahLst/>
              <a:cxnLst/>
              <a:rect r="r" b="b" t="t" l="l"/>
              <a:pathLst>
                <a:path h="2709333" w="2352604">
                  <a:moveTo>
                    <a:pt x="0" y="0"/>
                  </a:moveTo>
                  <a:lnTo>
                    <a:pt x="2352604" y="0"/>
                  </a:lnTo>
                  <a:lnTo>
                    <a:pt x="2352604" y="2709333"/>
                  </a:lnTo>
                  <a:lnTo>
                    <a:pt x="0" y="2709333"/>
                  </a:lnTo>
                  <a:close/>
                </a:path>
              </a:pathLst>
            </a:custGeom>
            <a:solidFill>
              <a:srgbClr val="F8F5E4"/>
            </a:solidFill>
          </p:spPr>
        </p:sp>
        <p:sp>
          <p:nvSpPr>
            <p:cNvPr name="TextBox 9" id="9"/>
            <p:cNvSpPr txBox="true"/>
            <p:nvPr/>
          </p:nvSpPr>
          <p:spPr>
            <a:xfrm>
              <a:off x="0" y="-38100"/>
              <a:ext cx="2352604" cy="2747433"/>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532192" y="8062072"/>
            <a:ext cx="10094766" cy="2224928"/>
            <a:chOff x="0" y="0"/>
            <a:chExt cx="2658704" cy="585989"/>
          </a:xfrm>
        </p:grpSpPr>
        <p:sp>
          <p:nvSpPr>
            <p:cNvPr name="Freeform 11" id="11"/>
            <p:cNvSpPr/>
            <p:nvPr/>
          </p:nvSpPr>
          <p:spPr>
            <a:xfrm flipH="false" flipV="false" rot="0">
              <a:off x="0" y="0"/>
              <a:ext cx="2658704" cy="585989"/>
            </a:xfrm>
            <a:custGeom>
              <a:avLst/>
              <a:gdLst/>
              <a:ahLst/>
              <a:cxnLst/>
              <a:rect r="r" b="b" t="t" l="l"/>
              <a:pathLst>
                <a:path h="585989" w="2658704">
                  <a:moveTo>
                    <a:pt x="0" y="0"/>
                  </a:moveTo>
                  <a:lnTo>
                    <a:pt x="2658704" y="0"/>
                  </a:lnTo>
                  <a:lnTo>
                    <a:pt x="2658704" y="585989"/>
                  </a:lnTo>
                  <a:lnTo>
                    <a:pt x="0" y="585989"/>
                  </a:lnTo>
                  <a:close/>
                </a:path>
              </a:pathLst>
            </a:custGeom>
            <a:solidFill>
              <a:srgbClr val="F7C04A"/>
            </a:solidFill>
          </p:spPr>
        </p:sp>
        <p:sp>
          <p:nvSpPr>
            <p:cNvPr name="TextBox 12" id="12"/>
            <p:cNvSpPr txBox="true"/>
            <p:nvPr/>
          </p:nvSpPr>
          <p:spPr>
            <a:xfrm>
              <a:off x="0" y="-38100"/>
              <a:ext cx="2658704" cy="624089"/>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7483706" y="1653714"/>
            <a:ext cx="2096973" cy="2096973"/>
          </a:xfrm>
          <a:custGeom>
            <a:avLst/>
            <a:gdLst/>
            <a:ahLst/>
            <a:cxnLst/>
            <a:rect r="r" b="b" t="t" l="l"/>
            <a:pathLst>
              <a:path h="2096973" w="2096973">
                <a:moveTo>
                  <a:pt x="0" y="0"/>
                </a:moveTo>
                <a:lnTo>
                  <a:pt x="2096973" y="0"/>
                </a:lnTo>
                <a:lnTo>
                  <a:pt x="2096973" y="2096973"/>
                </a:lnTo>
                <a:lnTo>
                  <a:pt x="0" y="2096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144000" y="1028700"/>
            <a:ext cx="8719439" cy="7435938"/>
          </a:xfrm>
          <a:custGeom>
            <a:avLst/>
            <a:gdLst/>
            <a:ahLst/>
            <a:cxnLst/>
            <a:rect r="r" b="b" t="t" l="l"/>
            <a:pathLst>
              <a:path h="7435938" w="8719439">
                <a:moveTo>
                  <a:pt x="0" y="0"/>
                </a:moveTo>
                <a:lnTo>
                  <a:pt x="8719439" y="0"/>
                </a:lnTo>
                <a:lnTo>
                  <a:pt x="8719439" y="7435938"/>
                </a:lnTo>
                <a:lnTo>
                  <a:pt x="0" y="74359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3594876">
            <a:off x="16224109" y="724603"/>
            <a:ext cx="1147890" cy="1972936"/>
          </a:xfrm>
          <a:custGeom>
            <a:avLst/>
            <a:gdLst/>
            <a:ahLst/>
            <a:cxnLst/>
            <a:rect r="r" b="b" t="t" l="l"/>
            <a:pathLst>
              <a:path h="1972936" w="1147890">
                <a:moveTo>
                  <a:pt x="1147890" y="0"/>
                </a:moveTo>
                <a:lnTo>
                  <a:pt x="0" y="0"/>
                </a:lnTo>
                <a:lnTo>
                  <a:pt x="0" y="1972936"/>
                </a:lnTo>
                <a:lnTo>
                  <a:pt x="1147890" y="1972936"/>
                </a:lnTo>
                <a:lnTo>
                  <a:pt x="114789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028700" y="1066800"/>
            <a:ext cx="6958495" cy="2647950"/>
          </a:xfrm>
          <a:prstGeom prst="rect">
            <a:avLst/>
          </a:prstGeom>
        </p:spPr>
        <p:txBody>
          <a:bodyPr anchor="t" rtlCol="false" tIns="0" lIns="0" bIns="0" rIns="0">
            <a:spAutoFit/>
          </a:bodyPr>
          <a:lstStyle/>
          <a:p>
            <a:pPr algn="l" marL="0" indent="0" lvl="0">
              <a:lnSpc>
                <a:spcPts val="10349"/>
              </a:lnSpc>
              <a:spcBef>
                <a:spcPct val="0"/>
              </a:spcBef>
            </a:pPr>
            <a:r>
              <a:rPr lang="en-US" sz="9000" spc="-108">
                <a:solidFill>
                  <a:srgbClr val="0F0E0C"/>
                </a:solidFill>
                <a:latin typeface="Eastman Grotesque Bold"/>
              </a:rPr>
              <a:t>PROBLEM STATEMENT</a:t>
            </a:r>
          </a:p>
        </p:txBody>
      </p:sp>
      <p:sp>
        <p:nvSpPr>
          <p:cNvPr name="TextBox 17" id="17"/>
          <p:cNvSpPr txBox="true"/>
          <p:nvPr/>
        </p:nvSpPr>
        <p:spPr>
          <a:xfrm rot="0">
            <a:off x="1028700" y="3970127"/>
            <a:ext cx="6657885" cy="47910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F0E0C"/>
                </a:solidFill>
                <a:latin typeface="Inter"/>
              </a:rPr>
              <a:t>This study aims to investigate the influence of color in advertisements on user attention and ad content processing. We hypothesize that color plays a significant role in attracting viewers' attention to the ad itself, potentially diverting focus away from the content within the advertisement.</a:t>
            </a:r>
          </a:p>
        </p:txBody>
      </p:sp>
      <p:grpSp>
        <p:nvGrpSpPr>
          <p:cNvPr name="Group 18" id="18"/>
          <p:cNvGrpSpPr/>
          <p:nvPr/>
        </p:nvGrpSpPr>
        <p:grpSpPr>
          <a:xfrm rot="0">
            <a:off x="1028700" y="9773973"/>
            <a:ext cx="6455006" cy="579685"/>
            <a:chOff x="0" y="0"/>
            <a:chExt cx="1700084" cy="152674"/>
          </a:xfrm>
        </p:grpSpPr>
        <p:sp>
          <p:nvSpPr>
            <p:cNvPr name="Freeform 19" id="19"/>
            <p:cNvSpPr/>
            <p:nvPr/>
          </p:nvSpPr>
          <p:spPr>
            <a:xfrm flipH="false" flipV="false" rot="0">
              <a:off x="0" y="0"/>
              <a:ext cx="1700084" cy="152674"/>
            </a:xfrm>
            <a:custGeom>
              <a:avLst/>
              <a:gdLst/>
              <a:ahLst/>
              <a:cxnLst/>
              <a:rect r="r" b="b" t="t" l="l"/>
              <a:pathLst>
                <a:path h="152674" w="1700084">
                  <a:moveTo>
                    <a:pt x="0" y="0"/>
                  </a:moveTo>
                  <a:lnTo>
                    <a:pt x="1700084" y="0"/>
                  </a:lnTo>
                  <a:lnTo>
                    <a:pt x="1700084" y="152674"/>
                  </a:lnTo>
                  <a:lnTo>
                    <a:pt x="0" y="152674"/>
                  </a:lnTo>
                  <a:close/>
                </a:path>
              </a:pathLst>
            </a:custGeom>
            <a:solidFill>
              <a:srgbClr val="3F497F"/>
            </a:solidFill>
          </p:spPr>
        </p:sp>
        <p:sp>
          <p:nvSpPr>
            <p:cNvPr name="TextBox 20" id="20"/>
            <p:cNvSpPr txBox="true"/>
            <p:nvPr/>
          </p:nvSpPr>
          <p:spPr>
            <a:xfrm>
              <a:off x="0" y="-38100"/>
              <a:ext cx="1700084" cy="190774"/>
            </a:xfrm>
            <a:prstGeom prst="rect">
              <a:avLst/>
            </a:prstGeom>
          </p:spPr>
          <p:txBody>
            <a:bodyPr anchor="ctr" rtlCol="false" tIns="50800" lIns="50800" bIns="50800" rIns="50800"/>
            <a:lstStyle/>
            <a:p>
              <a:pPr algn="ctr">
                <a:lnSpc>
                  <a:spcPts val="2520"/>
                </a:lnSpc>
              </a:pPr>
            </a:p>
          </p:txBody>
        </p:sp>
      </p:grpSp>
      <p:grpSp>
        <p:nvGrpSpPr>
          <p:cNvPr name="Group 21" id="21"/>
          <p:cNvGrpSpPr/>
          <p:nvPr/>
        </p:nvGrpSpPr>
        <p:grpSpPr>
          <a:xfrm rot="0">
            <a:off x="1028700" y="0"/>
            <a:ext cx="6455006" cy="579685"/>
            <a:chOff x="0" y="0"/>
            <a:chExt cx="1700084" cy="152674"/>
          </a:xfrm>
        </p:grpSpPr>
        <p:sp>
          <p:nvSpPr>
            <p:cNvPr name="Freeform 22" id="22"/>
            <p:cNvSpPr/>
            <p:nvPr/>
          </p:nvSpPr>
          <p:spPr>
            <a:xfrm flipH="false" flipV="false" rot="0">
              <a:off x="0" y="0"/>
              <a:ext cx="1700084" cy="152674"/>
            </a:xfrm>
            <a:custGeom>
              <a:avLst/>
              <a:gdLst/>
              <a:ahLst/>
              <a:cxnLst/>
              <a:rect r="r" b="b" t="t" l="l"/>
              <a:pathLst>
                <a:path h="152674" w="1700084">
                  <a:moveTo>
                    <a:pt x="0" y="0"/>
                  </a:moveTo>
                  <a:lnTo>
                    <a:pt x="1700084" y="0"/>
                  </a:lnTo>
                  <a:lnTo>
                    <a:pt x="1700084" y="152674"/>
                  </a:lnTo>
                  <a:lnTo>
                    <a:pt x="0" y="152674"/>
                  </a:lnTo>
                  <a:close/>
                </a:path>
              </a:pathLst>
            </a:custGeom>
            <a:solidFill>
              <a:srgbClr val="3F497F"/>
            </a:solidFill>
          </p:spPr>
        </p:sp>
        <p:sp>
          <p:nvSpPr>
            <p:cNvPr name="TextBox 23" id="23"/>
            <p:cNvSpPr txBox="true"/>
            <p:nvPr/>
          </p:nvSpPr>
          <p:spPr>
            <a:xfrm>
              <a:off x="0" y="-38100"/>
              <a:ext cx="1700084" cy="190774"/>
            </a:xfrm>
            <a:prstGeom prst="rect">
              <a:avLst/>
            </a:prstGeom>
          </p:spPr>
          <p:txBody>
            <a:bodyPr anchor="ctr" rtlCol="false" tIns="50800" lIns="50800" bIns="50800" rIns="50800"/>
            <a:lstStyle/>
            <a:p>
              <a:pPr algn="ctr">
                <a:lnSpc>
                  <a:spcPts val="2520"/>
                </a:lnSpc>
              </a:pPr>
            </a:p>
          </p:txBody>
        </p:sp>
      </p:grpSp>
      <p:grpSp>
        <p:nvGrpSpPr>
          <p:cNvPr name="Group 24" id="24"/>
          <p:cNvGrpSpPr/>
          <p:nvPr/>
        </p:nvGrpSpPr>
        <p:grpSpPr>
          <a:xfrm rot="0">
            <a:off x="16653296" y="8955298"/>
            <a:ext cx="606004" cy="60600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9165"/>
            </a:solidFill>
          </p:spPr>
        </p:sp>
        <p:sp>
          <p:nvSpPr>
            <p:cNvPr name="TextBox 26" id="26"/>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27" id="27"/>
          <p:cNvSpPr/>
          <p:nvPr/>
        </p:nvSpPr>
        <p:spPr>
          <a:xfrm flipH="false" flipV="false" rot="2700000">
            <a:off x="16844403" y="9146404"/>
            <a:ext cx="223791" cy="223791"/>
          </a:xfrm>
          <a:custGeom>
            <a:avLst/>
            <a:gdLst/>
            <a:ahLst/>
            <a:cxnLst/>
            <a:rect r="r" b="b" t="t" l="l"/>
            <a:pathLst>
              <a:path h="223791" w="223791">
                <a:moveTo>
                  <a:pt x="0" y="0"/>
                </a:moveTo>
                <a:lnTo>
                  <a:pt x="223791" y="0"/>
                </a:lnTo>
                <a:lnTo>
                  <a:pt x="223791" y="223792"/>
                </a:lnTo>
                <a:lnTo>
                  <a:pt x="0" y="2237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0" y="6216452"/>
            <a:ext cx="18288000" cy="4070548"/>
            <a:chOff x="0" y="0"/>
            <a:chExt cx="4816593" cy="1072079"/>
          </a:xfrm>
        </p:grpSpPr>
        <p:sp>
          <p:nvSpPr>
            <p:cNvPr name="Freeform 8" id="8"/>
            <p:cNvSpPr/>
            <p:nvPr/>
          </p:nvSpPr>
          <p:spPr>
            <a:xfrm flipH="false" flipV="false" rot="0">
              <a:off x="0" y="0"/>
              <a:ext cx="4816592" cy="1072079"/>
            </a:xfrm>
            <a:custGeom>
              <a:avLst/>
              <a:gdLst/>
              <a:ahLst/>
              <a:cxnLst/>
              <a:rect r="r" b="b" t="t" l="l"/>
              <a:pathLst>
                <a:path h="1072079" w="4816592">
                  <a:moveTo>
                    <a:pt x="0" y="0"/>
                  </a:moveTo>
                  <a:lnTo>
                    <a:pt x="4816592" y="0"/>
                  </a:lnTo>
                  <a:lnTo>
                    <a:pt x="4816592" y="1072079"/>
                  </a:lnTo>
                  <a:lnTo>
                    <a:pt x="0" y="1072079"/>
                  </a:lnTo>
                  <a:close/>
                </a:path>
              </a:pathLst>
            </a:custGeom>
            <a:solidFill>
              <a:srgbClr val="F8F5E4"/>
            </a:solidFill>
          </p:spPr>
        </p:sp>
        <p:sp>
          <p:nvSpPr>
            <p:cNvPr name="TextBox 9" id="9"/>
            <p:cNvSpPr txBox="true"/>
            <p:nvPr/>
          </p:nvSpPr>
          <p:spPr>
            <a:xfrm>
              <a:off x="0" y="-38100"/>
              <a:ext cx="4816593" cy="1110179"/>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4123098" y="6216452"/>
            <a:ext cx="4164902" cy="4070548"/>
            <a:chOff x="0" y="0"/>
            <a:chExt cx="1096929" cy="1072079"/>
          </a:xfrm>
        </p:grpSpPr>
        <p:sp>
          <p:nvSpPr>
            <p:cNvPr name="Freeform 11" id="11"/>
            <p:cNvSpPr/>
            <p:nvPr/>
          </p:nvSpPr>
          <p:spPr>
            <a:xfrm flipH="false" flipV="false" rot="0">
              <a:off x="0" y="0"/>
              <a:ext cx="1096929" cy="1072079"/>
            </a:xfrm>
            <a:custGeom>
              <a:avLst/>
              <a:gdLst/>
              <a:ahLst/>
              <a:cxnLst/>
              <a:rect r="r" b="b" t="t" l="l"/>
              <a:pathLst>
                <a:path h="1072079" w="1096929">
                  <a:moveTo>
                    <a:pt x="0" y="0"/>
                  </a:moveTo>
                  <a:lnTo>
                    <a:pt x="1096929" y="0"/>
                  </a:lnTo>
                  <a:lnTo>
                    <a:pt x="1096929" y="1072079"/>
                  </a:lnTo>
                  <a:lnTo>
                    <a:pt x="0" y="1072079"/>
                  </a:lnTo>
                  <a:close/>
                </a:path>
              </a:pathLst>
            </a:custGeom>
            <a:solidFill>
              <a:srgbClr val="F7C04A"/>
            </a:solidFill>
          </p:spPr>
        </p:sp>
        <p:sp>
          <p:nvSpPr>
            <p:cNvPr name="TextBox 12" id="12"/>
            <p:cNvSpPr txBox="true"/>
            <p:nvPr/>
          </p:nvSpPr>
          <p:spPr>
            <a:xfrm>
              <a:off x="0" y="-38100"/>
              <a:ext cx="1096929" cy="1110179"/>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true" flipV="false" rot="-3594876">
            <a:off x="16224109" y="724603"/>
            <a:ext cx="1147890" cy="1972936"/>
          </a:xfrm>
          <a:custGeom>
            <a:avLst/>
            <a:gdLst/>
            <a:ahLst/>
            <a:cxnLst/>
            <a:rect r="r" b="b" t="t" l="l"/>
            <a:pathLst>
              <a:path h="1972936" w="1147890">
                <a:moveTo>
                  <a:pt x="1147890" y="0"/>
                </a:moveTo>
                <a:lnTo>
                  <a:pt x="0" y="0"/>
                </a:lnTo>
                <a:lnTo>
                  <a:pt x="0" y="1972936"/>
                </a:lnTo>
                <a:lnTo>
                  <a:pt x="1147890" y="1972936"/>
                </a:lnTo>
                <a:lnTo>
                  <a:pt x="11478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028700" y="9773973"/>
            <a:ext cx="12183959" cy="1062850"/>
            <a:chOff x="0" y="0"/>
            <a:chExt cx="3208944" cy="279928"/>
          </a:xfrm>
        </p:grpSpPr>
        <p:sp>
          <p:nvSpPr>
            <p:cNvPr name="Freeform 15" id="15"/>
            <p:cNvSpPr/>
            <p:nvPr/>
          </p:nvSpPr>
          <p:spPr>
            <a:xfrm flipH="false" flipV="false" rot="0">
              <a:off x="0" y="0"/>
              <a:ext cx="3208944" cy="279928"/>
            </a:xfrm>
            <a:custGeom>
              <a:avLst/>
              <a:gdLst/>
              <a:ahLst/>
              <a:cxnLst/>
              <a:rect r="r" b="b" t="t" l="l"/>
              <a:pathLst>
                <a:path h="279928" w="3208944">
                  <a:moveTo>
                    <a:pt x="0" y="0"/>
                  </a:moveTo>
                  <a:lnTo>
                    <a:pt x="3208944" y="0"/>
                  </a:lnTo>
                  <a:lnTo>
                    <a:pt x="3208944" y="279928"/>
                  </a:lnTo>
                  <a:lnTo>
                    <a:pt x="0" y="279928"/>
                  </a:lnTo>
                  <a:close/>
                </a:path>
              </a:pathLst>
            </a:custGeom>
            <a:solidFill>
              <a:srgbClr val="3F497F"/>
            </a:solidFill>
          </p:spPr>
        </p:sp>
        <p:sp>
          <p:nvSpPr>
            <p:cNvPr name="TextBox 16" id="16"/>
            <p:cNvSpPr txBox="true"/>
            <p:nvPr/>
          </p:nvSpPr>
          <p:spPr>
            <a:xfrm>
              <a:off x="0" y="-38100"/>
              <a:ext cx="3208944" cy="318028"/>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9658753" y="-19787"/>
            <a:ext cx="8629247" cy="6236238"/>
            <a:chOff x="0" y="0"/>
            <a:chExt cx="2272723" cy="1642466"/>
          </a:xfrm>
        </p:grpSpPr>
        <p:sp>
          <p:nvSpPr>
            <p:cNvPr name="Freeform 18" id="18"/>
            <p:cNvSpPr/>
            <p:nvPr/>
          </p:nvSpPr>
          <p:spPr>
            <a:xfrm flipH="false" flipV="false" rot="0">
              <a:off x="0" y="0"/>
              <a:ext cx="2272723" cy="1642466"/>
            </a:xfrm>
            <a:custGeom>
              <a:avLst/>
              <a:gdLst/>
              <a:ahLst/>
              <a:cxnLst/>
              <a:rect r="r" b="b" t="t" l="l"/>
              <a:pathLst>
                <a:path h="1642466" w="2272723">
                  <a:moveTo>
                    <a:pt x="0" y="0"/>
                  </a:moveTo>
                  <a:lnTo>
                    <a:pt x="2272723" y="0"/>
                  </a:lnTo>
                  <a:lnTo>
                    <a:pt x="2272723" y="1642466"/>
                  </a:lnTo>
                  <a:lnTo>
                    <a:pt x="0" y="1642466"/>
                  </a:lnTo>
                  <a:close/>
                </a:path>
              </a:pathLst>
            </a:custGeom>
            <a:solidFill>
              <a:srgbClr val="3F497F"/>
            </a:solidFill>
          </p:spPr>
        </p:sp>
        <p:sp>
          <p:nvSpPr>
            <p:cNvPr name="TextBox 19" id="19"/>
            <p:cNvSpPr txBox="true"/>
            <p:nvPr/>
          </p:nvSpPr>
          <p:spPr>
            <a:xfrm>
              <a:off x="0" y="-38100"/>
              <a:ext cx="2272723" cy="1680566"/>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16653296" y="8955298"/>
            <a:ext cx="606004" cy="6060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9165"/>
            </a:solidFill>
          </p:spPr>
        </p:sp>
        <p:sp>
          <p:nvSpPr>
            <p:cNvPr name="TextBox 22" id="22"/>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23" id="23"/>
          <p:cNvSpPr/>
          <p:nvPr/>
        </p:nvSpPr>
        <p:spPr>
          <a:xfrm flipH="false" flipV="false" rot="2700000">
            <a:off x="16844403" y="9146404"/>
            <a:ext cx="223791" cy="223791"/>
          </a:xfrm>
          <a:custGeom>
            <a:avLst/>
            <a:gdLst/>
            <a:ahLst/>
            <a:cxnLst/>
            <a:rect r="r" b="b" t="t" l="l"/>
            <a:pathLst>
              <a:path h="223791" w="223791">
                <a:moveTo>
                  <a:pt x="0" y="0"/>
                </a:moveTo>
                <a:lnTo>
                  <a:pt x="223791" y="0"/>
                </a:lnTo>
                <a:lnTo>
                  <a:pt x="223791" y="223792"/>
                </a:lnTo>
                <a:lnTo>
                  <a:pt x="0" y="2237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305205" y="784494"/>
            <a:ext cx="5336344" cy="4627677"/>
          </a:xfrm>
          <a:custGeom>
            <a:avLst/>
            <a:gdLst/>
            <a:ahLst/>
            <a:cxnLst/>
            <a:rect r="r" b="b" t="t" l="l"/>
            <a:pathLst>
              <a:path h="4627677" w="5336344">
                <a:moveTo>
                  <a:pt x="0" y="0"/>
                </a:moveTo>
                <a:lnTo>
                  <a:pt x="5336343" y="0"/>
                </a:lnTo>
                <a:lnTo>
                  <a:pt x="5336343" y="4627677"/>
                </a:lnTo>
                <a:lnTo>
                  <a:pt x="0" y="4627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822003" y="1028700"/>
            <a:ext cx="1673500" cy="1673500"/>
          </a:xfrm>
          <a:custGeom>
            <a:avLst/>
            <a:gdLst/>
            <a:ahLst/>
            <a:cxnLst/>
            <a:rect r="r" b="b" t="t" l="l"/>
            <a:pathLst>
              <a:path h="1673500" w="1673500">
                <a:moveTo>
                  <a:pt x="0" y="0"/>
                </a:moveTo>
                <a:lnTo>
                  <a:pt x="1673500" y="0"/>
                </a:lnTo>
                <a:lnTo>
                  <a:pt x="1673500" y="1673500"/>
                </a:lnTo>
                <a:lnTo>
                  <a:pt x="0" y="1673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249100" y="3136432"/>
            <a:ext cx="9409653" cy="2647950"/>
          </a:xfrm>
          <a:prstGeom prst="rect">
            <a:avLst/>
          </a:prstGeom>
        </p:spPr>
        <p:txBody>
          <a:bodyPr anchor="t" rtlCol="false" tIns="0" lIns="0" bIns="0" rIns="0">
            <a:spAutoFit/>
          </a:bodyPr>
          <a:lstStyle/>
          <a:p>
            <a:pPr algn="l" marL="0" indent="0" lvl="0">
              <a:lnSpc>
                <a:spcPts val="10349"/>
              </a:lnSpc>
              <a:spcBef>
                <a:spcPct val="0"/>
              </a:spcBef>
            </a:pPr>
            <a:r>
              <a:rPr lang="en-US" sz="9000" spc="-108">
                <a:solidFill>
                  <a:srgbClr val="F8F5E4"/>
                </a:solidFill>
                <a:latin typeface="Eastman Grotesque Bold"/>
              </a:rPr>
              <a:t>HYPOTHESIS OF OUR EXPERIMENT</a:t>
            </a:r>
          </a:p>
        </p:txBody>
      </p:sp>
      <p:sp>
        <p:nvSpPr>
          <p:cNvPr name="TextBox 27" id="27"/>
          <p:cNvSpPr txBox="true"/>
          <p:nvPr/>
        </p:nvSpPr>
        <p:spPr>
          <a:xfrm rot="0">
            <a:off x="1193817" y="7423051"/>
            <a:ext cx="12550875" cy="1590675"/>
          </a:xfrm>
          <a:prstGeom prst="rect">
            <a:avLst/>
          </a:prstGeom>
        </p:spPr>
        <p:txBody>
          <a:bodyPr anchor="t" rtlCol="false" tIns="0" lIns="0" bIns="0" rIns="0">
            <a:spAutoFit/>
          </a:bodyPr>
          <a:lstStyle/>
          <a:p>
            <a:pPr algn="l">
              <a:lnSpc>
                <a:spcPts val="4200"/>
              </a:lnSpc>
              <a:spcBef>
                <a:spcPct val="0"/>
              </a:spcBef>
            </a:pPr>
            <a:r>
              <a:rPr lang="en-US" sz="3000">
                <a:solidFill>
                  <a:srgbClr val="0F0E0C"/>
                </a:solidFill>
                <a:latin typeface="Inter"/>
              </a:rPr>
              <a:t>If color is used in advertisements, then users will pay more attention to the ad itself compared to black and white advertisements.</a:t>
            </a:r>
          </a:p>
          <a:p>
            <a:pPr algn="l" marL="0" indent="0" lvl="0">
              <a:lnSpc>
                <a:spcPts val="4200"/>
              </a:lnSpc>
              <a:spcBef>
                <a:spcPct val="0"/>
              </a:spcBef>
            </a:pPr>
          </a:p>
        </p:txBody>
      </p:sp>
      <p:sp>
        <p:nvSpPr>
          <p:cNvPr name="Freeform 28" id="28"/>
          <p:cNvSpPr/>
          <p:nvPr/>
        </p:nvSpPr>
        <p:spPr>
          <a:xfrm flipH="true" flipV="false" rot="-8297190">
            <a:off x="-480181" y="-187018"/>
            <a:ext cx="1630880" cy="2803075"/>
          </a:xfrm>
          <a:custGeom>
            <a:avLst/>
            <a:gdLst/>
            <a:ahLst/>
            <a:cxnLst/>
            <a:rect r="r" b="b" t="t" l="l"/>
            <a:pathLst>
              <a:path h="2803075" w="1630880">
                <a:moveTo>
                  <a:pt x="1630880" y="0"/>
                </a:moveTo>
                <a:lnTo>
                  <a:pt x="0" y="0"/>
                </a:lnTo>
                <a:lnTo>
                  <a:pt x="0" y="2803075"/>
                </a:lnTo>
                <a:lnTo>
                  <a:pt x="1630880" y="2803075"/>
                </a:lnTo>
                <a:lnTo>
                  <a:pt x="16308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8801100" y="5313307"/>
            <a:ext cx="9486900" cy="4973693"/>
            <a:chOff x="0" y="0"/>
            <a:chExt cx="2498607" cy="1309944"/>
          </a:xfrm>
        </p:grpSpPr>
        <p:sp>
          <p:nvSpPr>
            <p:cNvPr name="Freeform 8" id="8"/>
            <p:cNvSpPr/>
            <p:nvPr/>
          </p:nvSpPr>
          <p:spPr>
            <a:xfrm flipH="false" flipV="false" rot="0">
              <a:off x="0" y="0"/>
              <a:ext cx="2498607" cy="1309944"/>
            </a:xfrm>
            <a:custGeom>
              <a:avLst/>
              <a:gdLst/>
              <a:ahLst/>
              <a:cxnLst/>
              <a:rect r="r" b="b" t="t" l="l"/>
              <a:pathLst>
                <a:path h="1309944" w="2498607">
                  <a:moveTo>
                    <a:pt x="0" y="0"/>
                  </a:moveTo>
                  <a:lnTo>
                    <a:pt x="2498607" y="0"/>
                  </a:lnTo>
                  <a:lnTo>
                    <a:pt x="2498607" y="1309944"/>
                  </a:lnTo>
                  <a:lnTo>
                    <a:pt x="0" y="1309944"/>
                  </a:lnTo>
                  <a:close/>
                </a:path>
              </a:pathLst>
            </a:custGeom>
            <a:solidFill>
              <a:srgbClr val="F7C04A"/>
            </a:solidFill>
          </p:spPr>
        </p:sp>
        <p:sp>
          <p:nvSpPr>
            <p:cNvPr name="TextBox 9" id="9"/>
            <p:cNvSpPr txBox="true"/>
            <p:nvPr/>
          </p:nvSpPr>
          <p:spPr>
            <a:xfrm>
              <a:off x="0" y="-38100"/>
              <a:ext cx="2498607" cy="1348044"/>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971712" y="-19787"/>
            <a:ext cx="11352673" cy="10596584"/>
            <a:chOff x="0" y="0"/>
            <a:chExt cx="2990004" cy="2790870"/>
          </a:xfrm>
        </p:grpSpPr>
        <p:sp>
          <p:nvSpPr>
            <p:cNvPr name="Freeform 11" id="11"/>
            <p:cNvSpPr/>
            <p:nvPr/>
          </p:nvSpPr>
          <p:spPr>
            <a:xfrm flipH="false" flipV="false" rot="0">
              <a:off x="0" y="0"/>
              <a:ext cx="2990004" cy="2790870"/>
            </a:xfrm>
            <a:custGeom>
              <a:avLst/>
              <a:gdLst/>
              <a:ahLst/>
              <a:cxnLst/>
              <a:rect r="r" b="b" t="t" l="l"/>
              <a:pathLst>
                <a:path h="2790870" w="2990004">
                  <a:moveTo>
                    <a:pt x="0" y="0"/>
                  </a:moveTo>
                  <a:lnTo>
                    <a:pt x="2990004" y="0"/>
                  </a:lnTo>
                  <a:lnTo>
                    <a:pt x="2990004" y="2790870"/>
                  </a:lnTo>
                  <a:lnTo>
                    <a:pt x="0" y="2790870"/>
                  </a:lnTo>
                  <a:close/>
                </a:path>
              </a:pathLst>
            </a:custGeom>
            <a:solidFill>
              <a:srgbClr val="3F497F"/>
            </a:solidFill>
          </p:spPr>
        </p:sp>
        <p:sp>
          <p:nvSpPr>
            <p:cNvPr name="TextBox 12" id="12"/>
            <p:cNvSpPr txBox="true"/>
            <p:nvPr/>
          </p:nvSpPr>
          <p:spPr>
            <a:xfrm>
              <a:off x="0" y="-38100"/>
              <a:ext cx="2990004" cy="282897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0" y="9712894"/>
            <a:ext cx="9380961" cy="643327"/>
            <a:chOff x="0" y="0"/>
            <a:chExt cx="2470706" cy="169436"/>
          </a:xfrm>
        </p:grpSpPr>
        <p:sp>
          <p:nvSpPr>
            <p:cNvPr name="Freeform 14" id="14"/>
            <p:cNvSpPr/>
            <p:nvPr/>
          </p:nvSpPr>
          <p:spPr>
            <a:xfrm flipH="false" flipV="false" rot="0">
              <a:off x="0" y="0"/>
              <a:ext cx="2470706" cy="169436"/>
            </a:xfrm>
            <a:custGeom>
              <a:avLst/>
              <a:gdLst/>
              <a:ahLst/>
              <a:cxnLst/>
              <a:rect r="r" b="b" t="t" l="l"/>
              <a:pathLst>
                <a:path h="169436" w="2470706">
                  <a:moveTo>
                    <a:pt x="0" y="0"/>
                  </a:moveTo>
                  <a:lnTo>
                    <a:pt x="2470706" y="0"/>
                  </a:lnTo>
                  <a:lnTo>
                    <a:pt x="2470706" y="169436"/>
                  </a:lnTo>
                  <a:lnTo>
                    <a:pt x="0" y="169436"/>
                  </a:lnTo>
                  <a:close/>
                </a:path>
              </a:pathLst>
            </a:custGeom>
            <a:solidFill>
              <a:srgbClr val="F8F5E4"/>
            </a:solidFill>
          </p:spPr>
        </p:sp>
        <p:sp>
          <p:nvSpPr>
            <p:cNvPr name="TextBox 15" id="15"/>
            <p:cNvSpPr txBox="true"/>
            <p:nvPr/>
          </p:nvSpPr>
          <p:spPr>
            <a:xfrm>
              <a:off x="0" y="-38100"/>
              <a:ext cx="2470706" cy="207536"/>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6653296" y="8955298"/>
            <a:ext cx="606004" cy="60600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9165"/>
            </a:solidFill>
          </p:spPr>
        </p:sp>
        <p:sp>
          <p:nvSpPr>
            <p:cNvPr name="TextBox 18" id="18"/>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19" id="19"/>
          <p:cNvSpPr/>
          <p:nvPr/>
        </p:nvSpPr>
        <p:spPr>
          <a:xfrm flipH="false" flipV="false" rot="2700000">
            <a:off x="16844403" y="9146404"/>
            <a:ext cx="223791" cy="223791"/>
          </a:xfrm>
          <a:custGeom>
            <a:avLst/>
            <a:gdLst/>
            <a:ahLst/>
            <a:cxnLst/>
            <a:rect r="r" b="b" t="t" l="l"/>
            <a:pathLst>
              <a:path h="223791" w="223791">
                <a:moveTo>
                  <a:pt x="0" y="0"/>
                </a:moveTo>
                <a:lnTo>
                  <a:pt x="223791" y="0"/>
                </a:lnTo>
                <a:lnTo>
                  <a:pt x="223791" y="223792"/>
                </a:lnTo>
                <a:lnTo>
                  <a:pt x="0" y="223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6286431" y="3311738"/>
            <a:ext cx="4003138" cy="4003138"/>
          </a:xfrm>
          <a:custGeom>
            <a:avLst/>
            <a:gdLst/>
            <a:ahLst/>
            <a:cxnLst/>
            <a:rect r="r" b="b" t="t" l="l"/>
            <a:pathLst>
              <a:path h="4003138" w="4003138">
                <a:moveTo>
                  <a:pt x="0" y="0"/>
                </a:moveTo>
                <a:lnTo>
                  <a:pt x="4003138" y="0"/>
                </a:lnTo>
                <a:lnTo>
                  <a:pt x="4003138" y="4003138"/>
                </a:lnTo>
                <a:lnTo>
                  <a:pt x="0" y="40031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7341000" y="4366307"/>
            <a:ext cx="1894001" cy="18940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497F"/>
            </a:solidFill>
          </p:spPr>
        </p:sp>
        <p:sp>
          <p:nvSpPr>
            <p:cNvPr name="TextBox 23" id="23"/>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24" id="24"/>
          <p:cNvSpPr/>
          <p:nvPr/>
        </p:nvSpPr>
        <p:spPr>
          <a:xfrm flipH="false" flipV="false" rot="0">
            <a:off x="1950909" y="455745"/>
            <a:ext cx="5127882" cy="4857562"/>
          </a:xfrm>
          <a:custGeom>
            <a:avLst/>
            <a:gdLst/>
            <a:ahLst/>
            <a:cxnLst/>
            <a:rect r="r" b="b" t="t" l="l"/>
            <a:pathLst>
              <a:path h="4857562" w="5127882">
                <a:moveTo>
                  <a:pt x="0" y="0"/>
                </a:moveTo>
                <a:lnTo>
                  <a:pt x="5127882" y="0"/>
                </a:lnTo>
                <a:lnTo>
                  <a:pt x="5127882" y="4857562"/>
                </a:lnTo>
                <a:lnTo>
                  <a:pt x="0" y="48575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87030" y="5617526"/>
            <a:ext cx="9193932" cy="2647950"/>
          </a:xfrm>
          <a:prstGeom prst="rect">
            <a:avLst/>
          </a:prstGeom>
        </p:spPr>
        <p:txBody>
          <a:bodyPr anchor="t" rtlCol="false" tIns="0" lIns="0" bIns="0" rIns="0">
            <a:spAutoFit/>
          </a:bodyPr>
          <a:lstStyle/>
          <a:p>
            <a:pPr algn="l" marL="0" indent="0" lvl="0">
              <a:lnSpc>
                <a:spcPts val="10349"/>
              </a:lnSpc>
              <a:spcBef>
                <a:spcPct val="0"/>
              </a:spcBef>
            </a:pPr>
            <a:r>
              <a:rPr lang="en-US" sz="9000" spc="-108">
                <a:solidFill>
                  <a:srgbClr val="F8F5E4"/>
                </a:solidFill>
                <a:latin typeface="Eastman Grotesque Bold"/>
              </a:rPr>
              <a:t>CONDUCTING THE EXPERIMENT</a:t>
            </a:r>
          </a:p>
        </p:txBody>
      </p:sp>
      <p:sp>
        <p:nvSpPr>
          <p:cNvPr name="TextBox 26" id="26"/>
          <p:cNvSpPr txBox="true"/>
          <p:nvPr/>
        </p:nvSpPr>
        <p:spPr>
          <a:xfrm rot="0">
            <a:off x="9995027" y="455295"/>
            <a:ext cx="6803027" cy="573405"/>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F8F5E4"/>
                </a:solidFill>
                <a:latin typeface="Inter Bold"/>
              </a:rPr>
              <a:t>TREATMENT GROUP</a:t>
            </a:r>
          </a:p>
        </p:txBody>
      </p:sp>
      <p:sp>
        <p:nvSpPr>
          <p:cNvPr name="TextBox 27" id="27"/>
          <p:cNvSpPr txBox="true"/>
          <p:nvPr/>
        </p:nvSpPr>
        <p:spPr>
          <a:xfrm rot="0">
            <a:off x="10097258" y="5736433"/>
            <a:ext cx="5900463"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F0E0C"/>
                </a:solidFill>
                <a:latin typeface="Inter Bold"/>
              </a:rPr>
              <a:t>CONTROL GROUP</a:t>
            </a:r>
          </a:p>
        </p:txBody>
      </p:sp>
      <p:sp>
        <p:nvSpPr>
          <p:cNvPr name="TextBox 28" id="28"/>
          <p:cNvSpPr txBox="true"/>
          <p:nvPr/>
        </p:nvSpPr>
        <p:spPr>
          <a:xfrm rot="0">
            <a:off x="9570817" y="1376397"/>
            <a:ext cx="6953344" cy="3357245"/>
          </a:xfrm>
          <a:prstGeom prst="rect">
            <a:avLst/>
          </a:prstGeom>
        </p:spPr>
        <p:txBody>
          <a:bodyPr anchor="t" rtlCol="false" tIns="0" lIns="0" bIns="0" rIns="0">
            <a:spAutoFit/>
          </a:bodyPr>
          <a:lstStyle/>
          <a:p>
            <a:pPr marL="690879" indent="-345439" lvl="1">
              <a:lnSpc>
                <a:spcPts val="4479"/>
              </a:lnSpc>
              <a:buFont typeface="Arial"/>
              <a:buChar char="•"/>
            </a:pPr>
            <a:r>
              <a:rPr lang="en-US" sz="3199">
                <a:solidFill>
                  <a:srgbClr val="F8F5E4"/>
                </a:solidFill>
                <a:latin typeface="Inter Bold"/>
              </a:rPr>
              <a:t>Method: </a:t>
            </a:r>
            <a:r>
              <a:rPr lang="en-US" sz="3199">
                <a:solidFill>
                  <a:srgbClr val="F8F5E4"/>
                </a:solidFill>
                <a:latin typeface="Inter"/>
              </a:rPr>
              <a:t>Survey (Random 50/50 split).</a:t>
            </a:r>
          </a:p>
          <a:p>
            <a:pPr marL="690879" indent="-345439" lvl="1">
              <a:lnSpc>
                <a:spcPts val="4479"/>
              </a:lnSpc>
              <a:buFont typeface="Arial"/>
              <a:buChar char="•"/>
            </a:pPr>
            <a:r>
              <a:rPr lang="en-US" sz="3199">
                <a:solidFill>
                  <a:srgbClr val="F8F5E4"/>
                </a:solidFill>
                <a:latin typeface="Inter Bold"/>
              </a:rPr>
              <a:t>Exposure:</a:t>
            </a:r>
            <a:r>
              <a:rPr lang="en-US" sz="3199">
                <a:solidFill>
                  <a:srgbClr val="F8F5E4"/>
                </a:solidFill>
                <a:latin typeface="Inter"/>
              </a:rPr>
              <a:t> Black &amp; White ads</a:t>
            </a:r>
          </a:p>
          <a:p>
            <a:pPr algn="l" marL="690879" indent="-345439" lvl="1">
              <a:lnSpc>
                <a:spcPts val="4479"/>
              </a:lnSpc>
              <a:buFont typeface="Arial"/>
              <a:buChar char="•"/>
            </a:pPr>
            <a:r>
              <a:rPr lang="en-US" sz="3199">
                <a:solidFill>
                  <a:srgbClr val="F8F5E4"/>
                </a:solidFill>
                <a:latin typeface="Inter Bold"/>
              </a:rPr>
              <a:t>Evaluation:</a:t>
            </a:r>
            <a:r>
              <a:rPr lang="en-US" sz="3199">
                <a:solidFill>
                  <a:srgbClr val="F8F5E4"/>
                </a:solidFill>
                <a:latin typeface="Inter"/>
              </a:rPr>
              <a:t> Attention &amp; Perception (Visual Appeal, Overall Impression).</a:t>
            </a:r>
          </a:p>
        </p:txBody>
      </p:sp>
      <p:sp>
        <p:nvSpPr>
          <p:cNvPr name="TextBox 29" id="29"/>
          <p:cNvSpPr txBox="true"/>
          <p:nvPr/>
        </p:nvSpPr>
        <p:spPr>
          <a:xfrm rot="0">
            <a:off x="9615615" y="6340287"/>
            <a:ext cx="6803027" cy="3357245"/>
          </a:xfrm>
          <a:prstGeom prst="rect">
            <a:avLst/>
          </a:prstGeom>
        </p:spPr>
        <p:txBody>
          <a:bodyPr anchor="t" rtlCol="false" tIns="0" lIns="0" bIns="0" rIns="0">
            <a:spAutoFit/>
          </a:bodyPr>
          <a:lstStyle/>
          <a:p>
            <a:pPr marL="690879" indent="-345439" lvl="1">
              <a:lnSpc>
                <a:spcPts val="4479"/>
              </a:lnSpc>
              <a:buFont typeface="Arial"/>
              <a:buChar char="•"/>
            </a:pPr>
            <a:r>
              <a:rPr lang="en-US" sz="3199">
                <a:solidFill>
                  <a:srgbClr val="0F0E0C"/>
                </a:solidFill>
                <a:latin typeface="Inter Bold"/>
              </a:rPr>
              <a:t>Method: </a:t>
            </a:r>
            <a:r>
              <a:rPr lang="en-US" sz="3199">
                <a:solidFill>
                  <a:srgbClr val="0F0E0C"/>
                </a:solidFill>
                <a:latin typeface="Inter"/>
              </a:rPr>
              <a:t>Survey (Random 50/50 split).</a:t>
            </a:r>
          </a:p>
          <a:p>
            <a:pPr marL="690879" indent="-345439" lvl="1">
              <a:lnSpc>
                <a:spcPts val="4479"/>
              </a:lnSpc>
              <a:buFont typeface="Arial"/>
              <a:buChar char="•"/>
            </a:pPr>
            <a:r>
              <a:rPr lang="en-US" sz="3199">
                <a:solidFill>
                  <a:srgbClr val="0F0E0C"/>
                </a:solidFill>
                <a:latin typeface="Inter Bold"/>
              </a:rPr>
              <a:t>Exposure: </a:t>
            </a:r>
            <a:r>
              <a:rPr lang="en-US" sz="3199">
                <a:solidFill>
                  <a:srgbClr val="0F0E0C"/>
                </a:solidFill>
                <a:latin typeface="Inter"/>
              </a:rPr>
              <a:t>Color Ads.</a:t>
            </a:r>
          </a:p>
          <a:p>
            <a:pPr algn="l" marL="690879" indent="-345439" lvl="1">
              <a:lnSpc>
                <a:spcPts val="4479"/>
              </a:lnSpc>
              <a:buFont typeface="Arial"/>
              <a:buChar char="•"/>
            </a:pPr>
            <a:r>
              <a:rPr lang="en-US" sz="3199">
                <a:solidFill>
                  <a:srgbClr val="0F0E0C"/>
                </a:solidFill>
                <a:latin typeface="Inter Bold"/>
              </a:rPr>
              <a:t>Evaluation: </a:t>
            </a:r>
            <a:r>
              <a:rPr lang="en-US" sz="3199">
                <a:solidFill>
                  <a:srgbClr val="0F0E0C"/>
                </a:solidFill>
                <a:latin typeface="Inter"/>
              </a:rPr>
              <a:t>Attention &amp; Perception (Visual Appeal, Overall Impression).</a:t>
            </a:r>
          </a:p>
        </p:txBody>
      </p:sp>
      <p:sp>
        <p:nvSpPr>
          <p:cNvPr name="Freeform 30" id="30"/>
          <p:cNvSpPr/>
          <p:nvPr/>
        </p:nvSpPr>
        <p:spPr>
          <a:xfrm flipH="true" flipV="false" rot="-8297190">
            <a:off x="7047750" y="1007492"/>
            <a:ext cx="785206" cy="1349572"/>
          </a:xfrm>
          <a:custGeom>
            <a:avLst/>
            <a:gdLst/>
            <a:ahLst/>
            <a:cxnLst/>
            <a:rect r="r" b="b" t="t" l="l"/>
            <a:pathLst>
              <a:path h="1349572" w="785206">
                <a:moveTo>
                  <a:pt x="785205" y="0"/>
                </a:moveTo>
                <a:lnTo>
                  <a:pt x="0" y="0"/>
                </a:lnTo>
                <a:lnTo>
                  <a:pt x="0" y="1349572"/>
                </a:lnTo>
                <a:lnTo>
                  <a:pt x="785205" y="1349572"/>
                </a:lnTo>
                <a:lnTo>
                  <a:pt x="78520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1" id="31"/>
          <p:cNvGrpSpPr/>
          <p:nvPr/>
        </p:nvGrpSpPr>
        <p:grpSpPr>
          <a:xfrm rot="0">
            <a:off x="7520887" y="3673419"/>
            <a:ext cx="937313" cy="93731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5E4"/>
            </a:solidFill>
          </p:spPr>
        </p:sp>
        <p:sp>
          <p:nvSpPr>
            <p:cNvPr name="TextBox 33" id="33"/>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grpSp>
        <p:nvGrpSpPr>
          <p:cNvPr name="Group 34" id="34"/>
          <p:cNvGrpSpPr/>
          <p:nvPr/>
        </p:nvGrpSpPr>
        <p:grpSpPr>
          <a:xfrm rot="0">
            <a:off x="654951" y="695574"/>
            <a:ext cx="747498" cy="74749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5E4"/>
            </a:solidFill>
          </p:spPr>
        </p:sp>
        <p:sp>
          <p:nvSpPr>
            <p:cNvPr name="TextBox 36" id="36"/>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TextBox 37" id="37"/>
          <p:cNvSpPr txBox="true"/>
          <p:nvPr/>
        </p:nvSpPr>
        <p:spPr>
          <a:xfrm rot="0">
            <a:off x="187030" y="8316724"/>
            <a:ext cx="9377490" cy="1099820"/>
          </a:xfrm>
          <a:prstGeom prst="rect">
            <a:avLst/>
          </a:prstGeom>
        </p:spPr>
        <p:txBody>
          <a:bodyPr anchor="t" rtlCol="false" tIns="0" lIns="0" bIns="0" rIns="0">
            <a:spAutoFit/>
          </a:bodyPr>
          <a:lstStyle/>
          <a:p>
            <a:pPr>
              <a:lnSpc>
                <a:spcPts val="4480"/>
              </a:lnSpc>
            </a:pPr>
            <a:r>
              <a:rPr lang="en-US" sz="3200">
                <a:solidFill>
                  <a:srgbClr val="FFFFFF"/>
                </a:solidFill>
                <a:latin typeface="Canva Sans"/>
              </a:rPr>
              <a:t>Through a questionnaire with the help of  Qualtrics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C04A"/>
        </a:solidFill>
      </p:bgPr>
    </p:bg>
    <p:spTree>
      <p:nvGrpSpPr>
        <p:cNvPr id="1" name=""/>
        <p:cNvGrpSpPr/>
        <p:nvPr/>
      </p:nvGrpSpPr>
      <p:grpSpPr>
        <a:xfrm>
          <a:off x="0" y="0"/>
          <a:ext cx="0" cy="0"/>
          <a:chOff x="0" y="0"/>
          <a:chExt cx="0" cy="0"/>
        </a:xfrm>
      </p:grpSpPr>
      <p:grpSp>
        <p:nvGrpSpPr>
          <p:cNvPr name="Group 2" id="2"/>
          <p:cNvGrpSpPr/>
          <p:nvPr/>
        </p:nvGrpSpPr>
        <p:grpSpPr>
          <a:xfrm rot="0">
            <a:off x="1028700" y="1069323"/>
            <a:ext cx="17259300" cy="9217677"/>
            <a:chOff x="0" y="0"/>
            <a:chExt cx="4545659" cy="2427701"/>
          </a:xfrm>
        </p:grpSpPr>
        <p:sp>
          <p:nvSpPr>
            <p:cNvPr name="Freeform 3" id="3"/>
            <p:cNvSpPr/>
            <p:nvPr/>
          </p:nvSpPr>
          <p:spPr>
            <a:xfrm flipH="false" flipV="false" rot="0">
              <a:off x="0" y="0"/>
              <a:ext cx="4545659" cy="2427701"/>
            </a:xfrm>
            <a:custGeom>
              <a:avLst/>
              <a:gdLst/>
              <a:ahLst/>
              <a:cxnLst/>
              <a:rect r="r" b="b" t="t" l="l"/>
              <a:pathLst>
                <a:path h="2427701" w="4545659">
                  <a:moveTo>
                    <a:pt x="0" y="0"/>
                  </a:moveTo>
                  <a:lnTo>
                    <a:pt x="4545659" y="0"/>
                  </a:lnTo>
                  <a:lnTo>
                    <a:pt x="4545659" y="2427701"/>
                  </a:lnTo>
                  <a:lnTo>
                    <a:pt x="0" y="2427701"/>
                  </a:lnTo>
                  <a:close/>
                </a:path>
              </a:pathLst>
            </a:custGeom>
            <a:solidFill>
              <a:srgbClr val="539165"/>
            </a:solidFill>
          </p:spPr>
        </p:sp>
        <p:sp>
          <p:nvSpPr>
            <p:cNvPr name="TextBox 4" id="4"/>
            <p:cNvSpPr txBox="true"/>
            <p:nvPr/>
          </p:nvSpPr>
          <p:spPr>
            <a:xfrm>
              <a:off x="0" y="-38100"/>
              <a:ext cx="4545659" cy="2465801"/>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336646" y="1214472"/>
            <a:ext cx="17374570" cy="9715124"/>
            <a:chOff x="0" y="0"/>
            <a:chExt cx="23166093" cy="12953499"/>
          </a:xfrm>
        </p:grpSpPr>
        <p:sp>
          <p:nvSpPr>
            <p:cNvPr name="Freeform 6" id="6"/>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9144000" y="0"/>
            <a:ext cx="9144000" cy="1073032"/>
            <a:chOff x="0" y="0"/>
            <a:chExt cx="2408296" cy="282609"/>
          </a:xfrm>
        </p:grpSpPr>
        <p:sp>
          <p:nvSpPr>
            <p:cNvPr name="Freeform 11" id="11"/>
            <p:cNvSpPr/>
            <p:nvPr/>
          </p:nvSpPr>
          <p:spPr>
            <a:xfrm flipH="false" flipV="false" rot="0">
              <a:off x="0" y="0"/>
              <a:ext cx="2408296" cy="282609"/>
            </a:xfrm>
            <a:custGeom>
              <a:avLst/>
              <a:gdLst/>
              <a:ahLst/>
              <a:cxnLst/>
              <a:rect r="r" b="b" t="t" l="l"/>
              <a:pathLst>
                <a:path h="282609" w="2408296">
                  <a:moveTo>
                    <a:pt x="0" y="0"/>
                  </a:moveTo>
                  <a:lnTo>
                    <a:pt x="2408296" y="0"/>
                  </a:lnTo>
                  <a:lnTo>
                    <a:pt x="2408296" y="282609"/>
                  </a:lnTo>
                  <a:lnTo>
                    <a:pt x="0" y="282609"/>
                  </a:lnTo>
                  <a:close/>
                </a:path>
              </a:pathLst>
            </a:custGeom>
            <a:solidFill>
              <a:srgbClr val="3F497F"/>
            </a:solidFill>
          </p:spPr>
        </p:sp>
        <p:sp>
          <p:nvSpPr>
            <p:cNvPr name="TextBox 12" id="12"/>
            <p:cNvSpPr txBox="true"/>
            <p:nvPr/>
          </p:nvSpPr>
          <p:spPr>
            <a:xfrm>
              <a:off x="0" y="-38100"/>
              <a:ext cx="2408296" cy="320709"/>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028700" y="-465448"/>
            <a:ext cx="8149319" cy="1575145"/>
            <a:chOff x="0" y="0"/>
            <a:chExt cx="2146323" cy="414853"/>
          </a:xfrm>
        </p:grpSpPr>
        <p:sp>
          <p:nvSpPr>
            <p:cNvPr name="Freeform 14" id="14"/>
            <p:cNvSpPr/>
            <p:nvPr/>
          </p:nvSpPr>
          <p:spPr>
            <a:xfrm flipH="false" flipV="false" rot="0">
              <a:off x="0" y="0"/>
              <a:ext cx="2146323" cy="414853"/>
            </a:xfrm>
            <a:custGeom>
              <a:avLst/>
              <a:gdLst/>
              <a:ahLst/>
              <a:cxnLst/>
              <a:rect r="r" b="b" t="t" l="l"/>
              <a:pathLst>
                <a:path h="414853" w="2146323">
                  <a:moveTo>
                    <a:pt x="0" y="0"/>
                  </a:moveTo>
                  <a:lnTo>
                    <a:pt x="2146323" y="0"/>
                  </a:lnTo>
                  <a:lnTo>
                    <a:pt x="2146323" y="414853"/>
                  </a:lnTo>
                  <a:lnTo>
                    <a:pt x="0" y="414853"/>
                  </a:lnTo>
                  <a:close/>
                </a:path>
              </a:pathLst>
            </a:custGeom>
            <a:solidFill>
              <a:srgbClr val="F8F5E4"/>
            </a:solidFill>
          </p:spPr>
        </p:sp>
        <p:sp>
          <p:nvSpPr>
            <p:cNvPr name="TextBox 15" id="15"/>
            <p:cNvSpPr txBox="true"/>
            <p:nvPr/>
          </p:nvSpPr>
          <p:spPr>
            <a:xfrm>
              <a:off x="0" y="-38100"/>
              <a:ext cx="2146323" cy="452953"/>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0">
            <a:off x="16653296" y="-454296"/>
            <a:ext cx="2462633" cy="2462633"/>
          </a:xfrm>
          <a:custGeom>
            <a:avLst/>
            <a:gdLst/>
            <a:ahLst/>
            <a:cxnLst/>
            <a:rect r="r" b="b" t="t" l="l"/>
            <a:pathLst>
              <a:path h="2462633" w="2462633">
                <a:moveTo>
                  <a:pt x="0" y="0"/>
                </a:moveTo>
                <a:lnTo>
                  <a:pt x="2462633" y="0"/>
                </a:lnTo>
                <a:lnTo>
                  <a:pt x="2462633" y="2462633"/>
                </a:lnTo>
                <a:lnTo>
                  <a:pt x="0" y="2462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97190">
            <a:off x="5606293" y="867190"/>
            <a:ext cx="785206" cy="1349572"/>
          </a:xfrm>
          <a:custGeom>
            <a:avLst/>
            <a:gdLst/>
            <a:ahLst/>
            <a:cxnLst/>
            <a:rect r="r" b="b" t="t" l="l"/>
            <a:pathLst>
              <a:path h="1349572" w="785206">
                <a:moveTo>
                  <a:pt x="785205" y="0"/>
                </a:moveTo>
                <a:lnTo>
                  <a:pt x="0" y="0"/>
                </a:lnTo>
                <a:lnTo>
                  <a:pt x="0" y="1349572"/>
                </a:lnTo>
                <a:lnTo>
                  <a:pt x="785205" y="1349572"/>
                </a:lnTo>
                <a:lnTo>
                  <a:pt x="78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5068932">
            <a:off x="-75107" y="1644923"/>
            <a:ext cx="1385541" cy="2381399"/>
          </a:xfrm>
          <a:custGeom>
            <a:avLst/>
            <a:gdLst/>
            <a:ahLst/>
            <a:cxnLst/>
            <a:rect r="r" b="b" t="t" l="l"/>
            <a:pathLst>
              <a:path h="2381399" w="1385541">
                <a:moveTo>
                  <a:pt x="1385541" y="0"/>
                </a:moveTo>
                <a:lnTo>
                  <a:pt x="0" y="0"/>
                </a:lnTo>
                <a:lnTo>
                  <a:pt x="0" y="2381400"/>
                </a:lnTo>
                <a:lnTo>
                  <a:pt x="1385541" y="2381400"/>
                </a:lnTo>
                <a:lnTo>
                  <a:pt x="13855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196376" y="2756850"/>
            <a:ext cx="16923948" cy="4773299"/>
          </a:xfrm>
          <a:custGeom>
            <a:avLst/>
            <a:gdLst/>
            <a:ahLst/>
            <a:cxnLst/>
            <a:rect r="r" b="b" t="t" l="l"/>
            <a:pathLst>
              <a:path h="4773299" w="16923948">
                <a:moveTo>
                  <a:pt x="0" y="0"/>
                </a:moveTo>
                <a:lnTo>
                  <a:pt x="16923948" y="0"/>
                </a:lnTo>
                <a:lnTo>
                  <a:pt x="16923948" y="4773300"/>
                </a:lnTo>
                <a:lnTo>
                  <a:pt x="0" y="4773300"/>
                </a:lnTo>
                <a:lnTo>
                  <a:pt x="0" y="0"/>
                </a:lnTo>
                <a:close/>
              </a:path>
            </a:pathLst>
          </a:custGeom>
          <a:blipFill>
            <a:blip r:embed="rId10"/>
            <a:stretch>
              <a:fillRect l="-1205" t="0" r="-1205" b="0"/>
            </a:stretch>
          </a:blipFill>
        </p:spPr>
      </p:sp>
      <p:sp>
        <p:nvSpPr>
          <p:cNvPr name="TextBox 20" id="20"/>
          <p:cNvSpPr txBox="true"/>
          <p:nvPr/>
        </p:nvSpPr>
        <p:spPr>
          <a:xfrm rot="0">
            <a:off x="4216728" y="1570551"/>
            <a:ext cx="11457779" cy="1052832"/>
          </a:xfrm>
          <a:prstGeom prst="rect">
            <a:avLst/>
          </a:prstGeom>
        </p:spPr>
        <p:txBody>
          <a:bodyPr anchor="t" rtlCol="false" tIns="0" lIns="0" bIns="0" rIns="0">
            <a:spAutoFit/>
          </a:bodyPr>
          <a:lstStyle/>
          <a:p>
            <a:pPr algn="ctr" marL="0" indent="0" lvl="0">
              <a:lnSpc>
                <a:spcPts val="8165"/>
              </a:lnSpc>
              <a:spcBef>
                <a:spcPct val="0"/>
              </a:spcBef>
            </a:pPr>
            <a:r>
              <a:rPr lang="en-US" sz="7100" spc="-85">
                <a:solidFill>
                  <a:srgbClr val="FFFFFF"/>
                </a:solidFill>
                <a:latin typeface="Eastman Grotesque Bold"/>
              </a:rPr>
              <a:t>DATA INSIGHTS</a:t>
            </a:r>
          </a:p>
        </p:txBody>
      </p:sp>
      <p:grpSp>
        <p:nvGrpSpPr>
          <p:cNvPr name="Group 21" id="21"/>
          <p:cNvGrpSpPr/>
          <p:nvPr/>
        </p:nvGrpSpPr>
        <p:grpSpPr>
          <a:xfrm rot="0">
            <a:off x="1196376" y="7742737"/>
            <a:ext cx="5544597" cy="2087966"/>
            <a:chOff x="0" y="0"/>
            <a:chExt cx="1460305" cy="549917"/>
          </a:xfrm>
        </p:grpSpPr>
        <p:sp>
          <p:nvSpPr>
            <p:cNvPr name="Freeform 22" id="22"/>
            <p:cNvSpPr/>
            <p:nvPr/>
          </p:nvSpPr>
          <p:spPr>
            <a:xfrm flipH="false" flipV="false" rot="0">
              <a:off x="0" y="0"/>
              <a:ext cx="1460305" cy="549917"/>
            </a:xfrm>
            <a:custGeom>
              <a:avLst/>
              <a:gdLst/>
              <a:ahLst/>
              <a:cxnLst/>
              <a:rect r="r" b="b" t="t" l="l"/>
              <a:pathLst>
                <a:path h="549917" w="1460305">
                  <a:moveTo>
                    <a:pt x="0" y="0"/>
                  </a:moveTo>
                  <a:lnTo>
                    <a:pt x="1460305" y="0"/>
                  </a:lnTo>
                  <a:lnTo>
                    <a:pt x="1460305" y="549917"/>
                  </a:lnTo>
                  <a:lnTo>
                    <a:pt x="0" y="549917"/>
                  </a:lnTo>
                  <a:close/>
                </a:path>
              </a:pathLst>
            </a:custGeom>
            <a:solidFill>
              <a:srgbClr val="3F497F"/>
            </a:solidFill>
          </p:spPr>
        </p:sp>
        <p:sp>
          <p:nvSpPr>
            <p:cNvPr name="TextBox 23" id="23"/>
            <p:cNvSpPr txBox="true"/>
            <p:nvPr/>
          </p:nvSpPr>
          <p:spPr>
            <a:xfrm>
              <a:off x="0" y="-57150"/>
              <a:ext cx="1460305" cy="607067"/>
            </a:xfrm>
            <a:prstGeom prst="rect">
              <a:avLst/>
            </a:prstGeom>
          </p:spPr>
          <p:txBody>
            <a:bodyPr anchor="ctr" rtlCol="false" tIns="50800" lIns="50800" bIns="50800" rIns="50800"/>
            <a:lstStyle/>
            <a:p>
              <a:pPr>
                <a:lnSpc>
                  <a:spcPts val="3779"/>
                </a:lnSpc>
              </a:pPr>
              <a:r>
                <a:rPr lang="en-US" sz="2699">
                  <a:solidFill>
                    <a:srgbClr val="FFFFFF"/>
                  </a:solidFill>
                  <a:latin typeface="Inter Bold"/>
                </a:rPr>
                <a:t>Skewed right, with the majority of counts in the 26-35 age range, indicating a younger population.</a:t>
              </a:r>
            </a:p>
          </p:txBody>
        </p:sp>
      </p:grpSp>
      <p:grpSp>
        <p:nvGrpSpPr>
          <p:cNvPr name="Group 24" id="24"/>
          <p:cNvGrpSpPr/>
          <p:nvPr/>
        </p:nvGrpSpPr>
        <p:grpSpPr>
          <a:xfrm rot="0">
            <a:off x="7257262" y="7742737"/>
            <a:ext cx="5376710" cy="1242579"/>
            <a:chOff x="0" y="0"/>
            <a:chExt cx="1416088" cy="327264"/>
          </a:xfrm>
        </p:grpSpPr>
        <p:sp>
          <p:nvSpPr>
            <p:cNvPr name="Freeform 25" id="25"/>
            <p:cNvSpPr/>
            <p:nvPr/>
          </p:nvSpPr>
          <p:spPr>
            <a:xfrm flipH="false" flipV="false" rot="0">
              <a:off x="0" y="0"/>
              <a:ext cx="1416088" cy="327264"/>
            </a:xfrm>
            <a:custGeom>
              <a:avLst/>
              <a:gdLst/>
              <a:ahLst/>
              <a:cxnLst/>
              <a:rect r="r" b="b" t="t" l="l"/>
              <a:pathLst>
                <a:path h="327264" w="1416088">
                  <a:moveTo>
                    <a:pt x="0" y="0"/>
                  </a:moveTo>
                  <a:lnTo>
                    <a:pt x="1416088" y="0"/>
                  </a:lnTo>
                  <a:lnTo>
                    <a:pt x="1416088" y="327264"/>
                  </a:lnTo>
                  <a:lnTo>
                    <a:pt x="0" y="327264"/>
                  </a:lnTo>
                  <a:close/>
                </a:path>
              </a:pathLst>
            </a:custGeom>
            <a:solidFill>
              <a:srgbClr val="EDB846"/>
            </a:solidFill>
          </p:spPr>
        </p:sp>
        <p:sp>
          <p:nvSpPr>
            <p:cNvPr name="TextBox 26" id="26"/>
            <p:cNvSpPr txBox="true"/>
            <p:nvPr/>
          </p:nvSpPr>
          <p:spPr>
            <a:xfrm>
              <a:off x="0" y="-57150"/>
              <a:ext cx="1416088" cy="384414"/>
            </a:xfrm>
            <a:prstGeom prst="rect">
              <a:avLst/>
            </a:prstGeom>
          </p:spPr>
          <p:txBody>
            <a:bodyPr anchor="ctr" rtlCol="false" tIns="50800" lIns="50800" bIns="50800" rIns="50800"/>
            <a:lstStyle/>
            <a:p>
              <a:pPr>
                <a:lnSpc>
                  <a:spcPts val="3779"/>
                </a:lnSpc>
              </a:pPr>
              <a:r>
                <a:rPr lang="en-US" sz="2699">
                  <a:solidFill>
                    <a:srgbClr val="000000"/>
                  </a:solidFill>
                  <a:latin typeface="Inter Bold"/>
                </a:rPr>
                <a:t>There are more males than females respondents.</a:t>
              </a:r>
            </a:p>
          </p:txBody>
        </p:sp>
      </p:grpSp>
      <p:grpSp>
        <p:nvGrpSpPr>
          <p:cNvPr name="Group 27" id="27"/>
          <p:cNvGrpSpPr/>
          <p:nvPr/>
        </p:nvGrpSpPr>
        <p:grpSpPr>
          <a:xfrm rot="0">
            <a:off x="12916112" y="7742737"/>
            <a:ext cx="5371888" cy="2087966"/>
            <a:chOff x="0" y="0"/>
            <a:chExt cx="1414818" cy="549917"/>
          </a:xfrm>
        </p:grpSpPr>
        <p:sp>
          <p:nvSpPr>
            <p:cNvPr name="Freeform 28" id="28"/>
            <p:cNvSpPr/>
            <p:nvPr/>
          </p:nvSpPr>
          <p:spPr>
            <a:xfrm flipH="false" flipV="false" rot="0">
              <a:off x="0" y="0"/>
              <a:ext cx="1414818" cy="549917"/>
            </a:xfrm>
            <a:custGeom>
              <a:avLst/>
              <a:gdLst/>
              <a:ahLst/>
              <a:cxnLst/>
              <a:rect r="r" b="b" t="t" l="l"/>
              <a:pathLst>
                <a:path h="549917" w="1414818">
                  <a:moveTo>
                    <a:pt x="0" y="0"/>
                  </a:moveTo>
                  <a:lnTo>
                    <a:pt x="1414818" y="0"/>
                  </a:lnTo>
                  <a:lnTo>
                    <a:pt x="1414818" y="549917"/>
                  </a:lnTo>
                  <a:lnTo>
                    <a:pt x="0" y="549917"/>
                  </a:lnTo>
                  <a:close/>
                </a:path>
              </a:pathLst>
            </a:custGeom>
            <a:solidFill>
              <a:srgbClr val="3F497F"/>
            </a:solidFill>
          </p:spPr>
        </p:sp>
        <p:sp>
          <p:nvSpPr>
            <p:cNvPr name="TextBox 29" id="29"/>
            <p:cNvSpPr txBox="true"/>
            <p:nvPr/>
          </p:nvSpPr>
          <p:spPr>
            <a:xfrm>
              <a:off x="0" y="-57150"/>
              <a:ext cx="1414818" cy="607067"/>
            </a:xfrm>
            <a:prstGeom prst="rect">
              <a:avLst/>
            </a:prstGeom>
          </p:spPr>
          <p:txBody>
            <a:bodyPr anchor="ctr" rtlCol="false" tIns="50800" lIns="50800" bIns="50800" rIns="50800"/>
            <a:lstStyle/>
            <a:p>
              <a:pPr>
                <a:lnSpc>
                  <a:spcPts val="3779"/>
                </a:lnSpc>
              </a:pPr>
              <a:r>
                <a:rPr lang="en-US" sz="2699">
                  <a:solidFill>
                    <a:srgbClr val="FFFFFF"/>
                  </a:solidFill>
                  <a:latin typeface="Inter Bold"/>
                </a:rPr>
                <a:t>The counts are nearly equal across two treatment groups, suggesting a balanced experimental design.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1028700" y="1069323"/>
            <a:ext cx="17259300" cy="9217677"/>
            <a:chOff x="0" y="0"/>
            <a:chExt cx="4545659" cy="2427701"/>
          </a:xfrm>
        </p:grpSpPr>
        <p:sp>
          <p:nvSpPr>
            <p:cNvPr name="Freeform 3" id="3"/>
            <p:cNvSpPr/>
            <p:nvPr/>
          </p:nvSpPr>
          <p:spPr>
            <a:xfrm flipH="false" flipV="false" rot="0">
              <a:off x="0" y="0"/>
              <a:ext cx="4545659" cy="2427701"/>
            </a:xfrm>
            <a:custGeom>
              <a:avLst/>
              <a:gdLst/>
              <a:ahLst/>
              <a:cxnLst/>
              <a:rect r="r" b="b" t="t" l="l"/>
              <a:pathLst>
                <a:path h="2427701" w="4545659">
                  <a:moveTo>
                    <a:pt x="0" y="0"/>
                  </a:moveTo>
                  <a:lnTo>
                    <a:pt x="4545659" y="0"/>
                  </a:lnTo>
                  <a:lnTo>
                    <a:pt x="4545659" y="2427701"/>
                  </a:lnTo>
                  <a:lnTo>
                    <a:pt x="0" y="2427701"/>
                  </a:lnTo>
                  <a:close/>
                </a:path>
              </a:pathLst>
            </a:custGeom>
            <a:solidFill>
              <a:srgbClr val="EDB846"/>
            </a:solidFill>
          </p:spPr>
        </p:sp>
        <p:sp>
          <p:nvSpPr>
            <p:cNvPr name="TextBox 4" id="4"/>
            <p:cNvSpPr txBox="true"/>
            <p:nvPr/>
          </p:nvSpPr>
          <p:spPr>
            <a:xfrm>
              <a:off x="0" y="-38100"/>
              <a:ext cx="4545659" cy="2465801"/>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258332" y="1214472"/>
            <a:ext cx="17374570" cy="9715124"/>
            <a:chOff x="0" y="0"/>
            <a:chExt cx="23166093" cy="12953499"/>
          </a:xfrm>
        </p:grpSpPr>
        <p:sp>
          <p:nvSpPr>
            <p:cNvPr name="Freeform 6" id="6"/>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9144000" y="0"/>
            <a:ext cx="9144000" cy="1073032"/>
            <a:chOff x="0" y="0"/>
            <a:chExt cx="2408296" cy="282609"/>
          </a:xfrm>
        </p:grpSpPr>
        <p:sp>
          <p:nvSpPr>
            <p:cNvPr name="Freeform 11" id="11"/>
            <p:cNvSpPr/>
            <p:nvPr/>
          </p:nvSpPr>
          <p:spPr>
            <a:xfrm flipH="false" flipV="false" rot="0">
              <a:off x="0" y="0"/>
              <a:ext cx="2408296" cy="282609"/>
            </a:xfrm>
            <a:custGeom>
              <a:avLst/>
              <a:gdLst/>
              <a:ahLst/>
              <a:cxnLst/>
              <a:rect r="r" b="b" t="t" l="l"/>
              <a:pathLst>
                <a:path h="282609" w="2408296">
                  <a:moveTo>
                    <a:pt x="0" y="0"/>
                  </a:moveTo>
                  <a:lnTo>
                    <a:pt x="2408296" y="0"/>
                  </a:lnTo>
                  <a:lnTo>
                    <a:pt x="2408296" y="282609"/>
                  </a:lnTo>
                  <a:lnTo>
                    <a:pt x="0" y="282609"/>
                  </a:lnTo>
                  <a:close/>
                </a:path>
              </a:pathLst>
            </a:custGeom>
            <a:solidFill>
              <a:srgbClr val="3F497F"/>
            </a:solidFill>
          </p:spPr>
        </p:sp>
        <p:sp>
          <p:nvSpPr>
            <p:cNvPr name="TextBox 12" id="12"/>
            <p:cNvSpPr txBox="true"/>
            <p:nvPr/>
          </p:nvSpPr>
          <p:spPr>
            <a:xfrm>
              <a:off x="0" y="-38100"/>
              <a:ext cx="2408296" cy="320709"/>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028700" y="-465448"/>
            <a:ext cx="8149319" cy="1575145"/>
            <a:chOff x="0" y="0"/>
            <a:chExt cx="2146323" cy="414853"/>
          </a:xfrm>
        </p:grpSpPr>
        <p:sp>
          <p:nvSpPr>
            <p:cNvPr name="Freeform 14" id="14"/>
            <p:cNvSpPr/>
            <p:nvPr/>
          </p:nvSpPr>
          <p:spPr>
            <a:xfrm flipH="false" flipV="false" rot="0">
              <a:off x="0" y="0"/>
              <a:ext cx="2146323" cy="414853"/>
            </a:xfrm>
            <a:custGeom>
              <a:avLst/>
              <a:gdLst/>
              <a:ahLst/>
              <a:cxnLst/>
              <a:rect r="r" b="b" t="t" l="l"/>
              <a:pathLst>
                <a:path h="414853" w="2146323">
                  <a:moveTo>
                    <a:pt x="0" y="0"/>
                  </a:moveTo>
                  <a:lnTo>
                    <a:pt x="2146323" y="0"/>
                  </a:lnTo>
                  <a:lnTo>
                    <a:pt x="2146323" y="414853"/>
                  </a:lnTo>
                  <a:lnTo>
                    <a:pt x="0" y="414853"/>
                  </a:lnTo>
                  <a:close/>
                </a:path>
              </a:pathLst>
            </a:custGeom>
            <a:solidFill>
              <a:srgbClr val="F8F5E4"/>
            </a:solidFill>
          </p:spPr>
        </p:sp>
        <p:sp>
          <p:nvSpPr>
            <p:cNvPr name="TextBox 15" id="15"/>
            <p:cNvSpPr txBox="true"/>
            <p:nvPr/>
          </p:nvSpPr>
          <p:spPr>
            <a:xfrm>
              <a:off x="0" y="-38100"/>
              <a:ext cx="2146323" cy="452953"/>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0">
            <a:off x="16653296" y="-454296"/>
            <a:ext cx="2462633" cy="2462633"/>
          </a:xfrm>
          <a:custGeom>
            <a:avLst/>
            <a:gdLst/>
            <a:ahLst/>
            <a:cxnLst/>
            <a:rect r="r" b="b" t="t" l="l"/>
            <a:pathLst>
              <a:path h="2462633" w="2462633">
                <a:moveTo>
                  <a:pt x="0" y="0"/>
                </a:moveTo>
                <a:lnTo>
                  <a:pt x="2462633" y="0"/>
                </a:lnTo>
                <a:lnTo>
                  <a:pt x="2462633" y="2462633"/>
                </a:lnTo>
                <a:lnTo>
                  <a:pt x="0" y="2462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97190">
            <a:off x="6110437" y="867190"/>
            <a:ext cx="785206" cy="1349572"/>
          </a:xfrm>
          <a:custGeom>
            <a:avLst/>
            <a:gdLst/>
            <a:ahLst/>
            <a:cxnLst/>
            <a:rect r="r" b="b" t="t" l="l"/>
            <a:pathLst>
              <a:path h="1349572" w="785206">
                <a:moveTo>
                  <a:pt x="785205" y="0"/>
                </a:moveTo>
                <a:lnTo>
                  <a:pt x="0" y="0"/>
                </a:lnTo>
                <a:lnTo>
                  <a:pt x="0" y="1349572"/>
                </a:lnTo>
                <a:lnTo>
                  <a:pt x="785205" y="1349572"/>
                </a:lnTo>
                <a:lnTo>
                  <a:pt x="78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5068932">
            <a:off x="-75107" y="1644923"/>
            <a:ext cx="1385541" cy="2381399"/>
          </a:xfrm>
          <a:custGeom>
            <a:avLst/>
            <a:gdLst/>
            <a:ahLst/>
            <a:cxnLst/>
            <a:rect r="r" b="b" t="t" l="l"/>
            <a:pathLst>
              <a:path h="2381399" w="1385541">
                <a:moveTo>
                  <a:pt x="1385541" y="0"/>
                </a:moveTo>
                <a:lnTo>
                  <a:pt x="0" y="0"/>
                </a:lnTo>
                <a:lnTo>
                  <a:pt x="0" y="2381400"/>
                </a:lnTo>
                <a:lnTo>
                  <a:pt x="1385541" y="2381400"/>
                </a:lnTo>
                <a:lnTo>
                  <a:pt x="13855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293465" y="8436144"/>
            <a:ext cx="8421848" cy="1367299"/>
            <a:chOff x="0" y="0"/>
            <a:chExt cx="2218100" cy="360112"/>
          </a:xfrm>
        </p:grpSpPr>
        <p:sp>
          <p:nvSpPr>
            <p:cNvPr name="Freeform 20" id="20"/>
            <p:cNvSpPr/>
            <p:nvPr/>
          </p:nvSpPr>
          <p:spPr>
            <a:xfrm flipH="false" flipV="false" rot="0">
              <a:off x="0" y="0"/>
              <a:ext cx="2218100" cy="360112"/>
            </a:xfrm>
            <a:custGeom>
              <a:avLst/>
              <a:gdLst/>
              <a:ahLst/>
              <a:cxnLst/>
              <a:rect r="r" b="b" t="t" l="l"/>
              <a:pathLst>
                <a:path h="360112" w="2218100">
                  <a:moveTo>
                    <a:pt x="0" y="0"/>
                  </a:moveTo>
                  <a:lnTo>
                    <a:pt x="2218100" y="0"/>
                  </a:lnTo>
                  <a:lnTo>
                    <a:pt x="2218100" y="360112"/>
                  </a:lnTo>
                  <a:lnTo>
                    <a:pt x="0" y="360112"/>
                  </a:lnTo>
                  <a:close/>
                </a:path>
              </a:pathLst>
            </a:custGeom>
            <a:solidFill>
              <a:srgbClr val="4B8B5D"/>
            </a:solidFill>
          </p:spPr>
        </p:sp>
        <p:sp>
          <p:nvSpPr>
            <p:cNvPr name="TextBox 21" id="21"/>
            <p:cNvSpPr txBox="true"/>
            <p:nvPr/>
          </p:nvSpPr>
          <p:spPr>
            <a:xfrm>
              <a:off x="0" y="-57150"/>
              <a:ext cx="2218100" cy="417262"/>
            </a:xfrm>
            <a:prstGeom prst="rect">
              <a:avLst/>
            </a:prstGeom>
          </p:spPr>
          <p:txBody>
            <a:bodyPr anchor="ctr" rtlCol="false" tIns="50800" lIns="50800" bIns="50800" rIns="50800"/>
            <a:lstStyle/>
            <a:p>
              <a:pPr>
                <a:lnSpc>
                  <a:spcPts val="3639"/>
                </a:lnSpc>
              </a:pPr>
              <a:r>
                <a:rPr lang="en-US" sz="2599">
                  <a:solidFill>
                    <a:srgbClr val="FFFFFF"/>
                  </a:solidFill>
                  <a:latin typeface="Inter Bold"/>
                </a:rPr>
                <a:t>High Ad Engagement: Notable in Central Asia and Russia, with Kazakhstan showing darker shades.</a:t>
              </a:r>
            </a:p>
          </p:txBody>
        </p:sp>
      </p:grpSp>
      <p:grpSp>
        <p:nvGrpSpPr>
          <p:cNvPr name="Group 22" id="22"/>
          <p:cNvGrpSpPr/>
          <p:nvPr/>
        </p:nvGrpSpPr>
        <p:grpSpPr>
          <a:xfrm rot="0">
            <a:off x="10110337" y="8436144"/>
            <a:ext cx="7912898" cy="1367299"/>
            <a:chOff x="0" y="0"/>
            <a:chExt cx="2084055" cy="360112"/>
          </a:xfrm>
        </p:grpSpPr>
        <p:sp>
          <p:nvSpPr>
            <p:cNvPr name="Freeform 23" id="23"/>
            <p:cNvSpPr/>
            <p:nvPr/>
          </p:nvSpPr>
          <p:spPr>
            <a:xfrm flipH="false" flipV="false" rot="0">
              <a:off x="0" y="0"/>
              <a:ext cx="2084056" cy="360112"/>
            </a:xfrm>
            <a:custGeom>
              <a:avLst/>
              <a:gdLst/>
              <a:ahLst/>
              <a:cxnLst/>
              <a:rect r="r" b="b" t="t" l="l"/>
              <a:pathLst>
                <a:path h="360112" w="2084056">
                  <a:moveTo>
                    <a:pt x="0" y="0"/>
                  </a:moveTo>
                  <a:lnTo>
                    <a:pt x="2084056" y="0"/>
                  </a:lnTo>
                  <a:lnTo>
                    <a:pt x="2084056" y="360112"/>
                  </a:lnTo>
                  <a:lnTo>
                    <a:pt x="0" y="360112"/>
                  </a:lnTo>
                  <a:close/>
                </a:path>
              </a:pathLst>
            </a:custGeom>
            <a:solidFill>
              <a:srgbClr val="3F497F"/>
            </a:solidFill>
          </p:spPr>
        </p:sp>
        <p:sp>
          <p:nvSpPr>
            <p:cNvPr name="TextBox 24" id="24"/>
            <p:cNvSpPr txBox="true"/>
            <p:nvPr/>
          </p:nvSpPr>
          <p:spPr>
            <a:xfrm>
              <a:off x="0" y="-57150"/>
              <a:ext cx="2084055" cy="417262"/>
            </a:xfrm>
            <a:prstGeom prst="rect">
              <a:avLst/>
            </a:prstGeom>
          </p:spPr>
          <p:txBody>
            <a:bodyPr anchor="ctr" rtlCol="false" tIns="50800" lIns="50800" bIns="50800" rIns="50800"/>
            <a:lstStyle/>
            <a:p>
              <a:pPr>
                <a:lnSpc>
                  <a:spcPts val="3639"/>
                </a:lnSpc>
              </a:pPr>
              <a:r>
                <a:rPr lang="en-US" sz="2599">
                  <a:solidFill>
                    <a:srgbClr val="FFFFFF"/>
                  </a:solidFill>
                  <a:latin typeface="Inter Bold"/>
                </a:rPr>
                <a:t>Moderate Ad Engagement: Lighter shades in North America indicate the USA or Canada.</a:t>
              </a:r>
            </a:p>
          </p:txBody>
        </p:sp>
      </p:grpSp>
      <p:pic>
        <p:nvPicPr>
          <p:cNvPr name="Picture 25" id="25">
            <a:hlinkClick action="ppaction://media"/>
          </p:cNvPr>
          <p:cNvPicPr>
            <a:picLocks noChangeAspect="true"/>
          </p:cNvPicPr>
          <p:nvPr>
            <a:videoFile r:link="rId11"/>
            <p:extLst>
              <p:ext uri="{DAA4B4D4-6D71-4841-9C94-3DE7FCFB9230}">
                <p14:media xmlns:p14="http://schemas.microsoft.com/office/powerpoint/2010/main" r:embed="rId12">
                  <p14:trim st="7530.0000" end="368.3670"/>
                </p14:media>
              </p:ext>
            </p:extLst>
          </p:nvPr>
        </p:nvPicPr>
        <p:blipFill>
          <a:blip r:embed="rId10"/>
          <a:srcRect l="10002" t="35694" r="4740" b="7611"/>
          <a:stretch>
            <a:fillRect/>
          </a:stretch>
        </p:blipFill>
        <p:spPr>
          <a:xfrm flipH="false" flipV="false" rot="0">
            <a:off x="1293465" y="2306932"/>
            <a:ext cx="16729769" cy="5910138"/>
          </a:xfrm>
          <a:prstGeom prst="rect">
            <a:avLst/>
          </a:prstGeom>
        </p:spPr>
      </p:pic>
      <p:sp>
        <p:nvSpPr>
          <p:cNvPr name="TextBox 26" id="26"/>
          <p:cNvSpPr txBox="true"/>
          <p:nvPr/>
        </p:nvSpPr>
        <p:spPr>
          <a:xfrm rot="0">
            <a:off x="5510204" y="1346758"/>
            <a:ext cx="8296291" cy="955781"/>
          </a:xfrm>
          <a:prstGeom prst="rect">
            <a:avLst/>
          </a:prstGeom>
        </p:spPr>
        <p:txBody>
          <a:bodyPr anchor="t" rtlCol="false" tIns="0" lIns="0" bIns="0" rIns="0">
            <a:spAutoFit/>
          </a:bodyPr>
          <a:lstStyle/>
          <a:p>
            <a:pPr algn="ctr" marL="0" indent="0" lvl="0">
              <a:lnSpc>
                <a:spcPts val="7494"/>
              </a:lnSpc>
              <a:spcBef>
                <a:spcPct val="0"/>
              </a:spcBef>
            </a:pPr>
            <a:r>
              <a:rPr lang="en-US" sz="6516" spc="-78">
                <a:solidFill>
                  <a:srgbClr val="000000"/>
                </a:solidFill>
                <a:latin typeface="Eastman Grotesque Bold"/>
              </a:rPr>
              <a:t>DATA INSIGHTS</a:t>
            </a:r>
          </a:p>
        </p:txBody>
      </p:sp>
    </p:spTree>
  </p:cSld>
  <p:clrMapOvr>
    <a:masterClrMapping/>
  </p:clrMapOvr>
  <p:timing>
    <p:tnLst>
      <p:par>
        <p:cTn dur="indefinite" restart="never" nodeType="tmRoot">
          <p:childTnLst>
            <p:video>
              <p:cMediaNode vol="0">
                <p:cTn fill="hold" display="false">
                  <p:stCondLst>
                    <p:cond delay="indefinite"/>
                  </p:stCondLst>
                </p:cTn>
                <p:tgtEl>
                  <p:spTgt spid="2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C04A"/>
        </a:solidFill>
      </p:bgPr>
    </p:bg>
    <p:spTree>
      <p:nvGrpSpPr>
        <p:cNvPr id="1" name=""/>
        <p:cNvGrpSpPr/>
        <p:nvPr/>
      </p:nvGrpSpPr>
      <p:grpSpPr>
        <a:xfrm>
          <a:off x="0" y="0"/>
          <a:ext cx="0" cy="0"/>
          <a:chOff x="0" y="0"/>
          <a:chExt cx="0" cy="0"/>
        </a:xfrm>
      </p:grpSpPr>
      <p:grpSp>
        <p:nvGrpSpPr>
          <p:cNvPr name="Group 2" id="2"/>
          <p:cNvGrpSpPr/>
          <p:nvPr/>
        </p:nvGrpSpPr>
        <p:grpSpPr>
          <a:xfrm rot="0">
            <a:off x="1028700" y="1069323"/>
            <a:ext cx="17259300" cy="9217677"/>
            <a:chOff x="0" y="0"/>
            <a:chExt cx="4545659" cy="2427701"/>
          </a:xfrm>
        </p:grpSpPr>
        <p:sp>
          <p:nvSpPr>
            <p:cNvPr name="Freeform 3" id="3"/>
            <p:cNvSpPr/>
            <p:nvPr/>
          </p:nvSpPr>
          <p:spPr>
            <a:xfrm flipH="false" flipV="false" rot="0">
              <a:off x="0" y="0"/>
              <a:ext cx="4545659" cy="2427701"/>
            </a:xfrm>
            <a:custGeom>
              <a:avLst/>
              <a:gdLst/>
              <a:ahLst/>
              <a:cxnLst/>
              <a:rect r="r" b="b" t="t" l="l"/>
              <a:pathLst>
                <a:path h="2427701" w="4545659">
                  <a:moveTo>
                    <a:pt x="0" y="0"/>
                  </a:moveTo>
                  <a:lnTo>
                    <a:pt x="4545659" y="0"/>
                  </a:lnTo>
                  <a:lnTo>
                    <a:pt x="4545659" y="2427701"/>
                  </a:lnTo>
                  <a:lnTo>
                    <a:pt x="0" y="2427701"/>
                  </a:lnTo>
                  <a:close/>
                </a:path>
              </a:pathLst>
            </a:custGeom>
            <a:solidFill>
              <a:srgbClr val="539165"/>
            </a:solidFill>
          </p:spPr>
        </p:sp>
        <p:sp>
          <p:nvSpPr>
            <p:cNvPr name="TextBox 4" id="4"/>
            <p:cNvSpPr txBox="true"/>
            <p:nvPr/>
          </p:nvSpPr>
          <p:spPr>
            <a:xfrm>
              <a:off x="0" y="-38100"/>
              <a:ext cx="4545659" cy="2465801"/>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336646" y="1214472"/>
            <a:ext cx="17374570" cy="9715124"/>
            <a:chOff x="0" y="0"/>
            <a:chExt cx="23166093" cy="12953499"/>
          </a:xfrm>
        </p:grpSpPr>
        <p:sp>
          <p:nvSpPr>
            <p:cNvPr name="Freeform 6" id="6"/>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9144000" y="0"/>
            <a:ext cx="9144000" cy="1073032"/>
            <a:chOff x="0" y="0"/>
            <a:chExt cx="2408296" cy="282609"/>
          </a:xfrm>
        </p:grpSpPr>
        <p:sp>
          <p:nvSpPr>
            <p:cNvPr name="Freeform 11" id="11"/>
            <p:cNvSpPr/>
            <p:nvPr/>
          </p:nvSpPr>
          <p:spPr>
            <a:xfrm flipH="false" flipV="false" rot="0">
              <a:off x="0" y="0"/>
              <a:ext cx="2408296" cy="282609"/>
            </a:xfrm>
            <a:custGeom>
              <a:avLst/>
              <a:gdLst/>
              <a:ahLst/>
              <a:cxnLst/>
              <a:rect r="r" b="b" t="t" l="l"/>
              <a:pathLst>
                <a:path h="282609" w="2408296">
                  <a:moveTo>
                    <a:pt x="0" y="0"/>
                  </a:moveTo>
                  <a:lnTo>
                    <a:pt x="2408296" y="0"/>
                  </a:lnTo>
                  <a:lnTo>
                    <a:pt x="2408296" y="282609"/>
                  </a:lnTo>
                  <a:lnTo>
                    <a:pt x="0" y="282609"/>
                  </a:lnTo>
                  <a:close/>
                </a:path>
              </a:pathLst>
            </a:custGeom>
            <a:solidFill>
              <a:srgbClr val="3F497F"/>
            </a:solidFill>
          </p:spPr>
        </p:sp>
        <p:sp>
          <p:nvSpPr>
            <p:cNvPr name="TextBox 12" id="12"/>
            <p:cNvSpPr txBox="true"/>
            <p:nvPr/>
          </p:nvSpPr>
          <p:spPr>
            <a:xfrm>
              <a:off x="0" y="-38100"/>
              <a:ext cx="2408296" cy="320709"/>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028700" y="-465448"/>
            <a:ext cx="8149319" cy="1575145"/>
            <a:chOff x="0" y="0"/>
            <a:chExt cx="2146323" cy="414853"/>
          </a:xfrm>
        </p:grpSpPr>
        <p:sp>
          <p:nvSpPr>
            <p:cNvPr name="Freeform 14" id="14"/>
            <p:cNvSpPr/>
            <p:nvPr/>
          </p:nvSpPr>
          <p:spPr>
            <a:xfrm flipH="false" flipV="false" rot="0">
              <a:off x="0" y="0"/>
              <a:ext cx="2146323" cy="414853"/>
            </a:xfrm>
            <a:custGeom>
              <a:avLst/>
              <a:gdLst/>
              <a:ahLst/>
              <a:cxnLst/>
              <a:rect r="r" b="b" t="t" l="l"/>
              <a:pathLst>
                <a:path h="414853" w="2146323">
                  <a:moveTo>
                    <a:pt x="0" y="0"/>
                  </a:moveTo>
                  <a:lnTo>
                    <a:pt x="2146323" y="0"/>
                  </a:lnTo>
                  <a:lnTo>
                    <a:pt x="2146323" y="414853"/>
                  </a:lnTo>
                  <a:lnTo>
                    <a:pt x="0" y="414853"/>
                  </a:lnTo>
                  <a:close/>
                </a:path>
              </a:pathLst>
            </a:custGeom>
            <a:solidFill>
              <a:srgbClr val="F8F5E4"/>
            </a:solidFill>
          </p:spPr>
        </p:sp>
        <p:sp>
          <p:nvSpPr>
            <p:cNvPr name="TextBox 15" id="15"/>
            <p:cNvSpPr txBox="true"/>
            <p:nvPr/>
          </p:nvSpPr>
          <p:spPr>
            <a:xfrm>
              <a:off x="0" y="-38100"/>
              <a:ext cx="2146323" cy="452953"/>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0">
            <a:off x="16653296" y="-454296"/>
            <a:ext cx="2462633" cy="2462633"/>
          </a:xfrm>
          <a:custGeom>
            <a:avLst/>
            <a:gdLst/>
            <a:ahLst/>
            <a:cxnLst/>
            <a:rect r="r" b="b" t="t" l="l"/>
            <a:pathLst>
              <a:path h="2462633" w="2462633">
                <a:moveTo>
                  <a:pt x="0" y="0"/>
                </a:moveTo>
                <a:lnTo>
                  <a:pt x="2462633" y="0"/>
                </a:lnTo>
                <a:lnTo>
                  <a:pt x="2462633" y="2462633"/>
                </a:lnTo>
                <a:lnTo>
                  <a:pt x="0" y="2462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97190">
            <a:off x="4710757" y="867190"/>
            <a:ext cx="785206" cy="1349572"/>
          </a:xfrm>
          <a:custGeom>
            <a:avLst/>
            <a:gdLst/>
            <a:ahLst/>
            <a:cxnLst/>
            <a:rect r="r" b="b" t="t" l="l"/>
            <a:pathLst>
              <a:path h="1349572" w="785206">
                <a:moveTo>
                  <a:pt x="785205" y="0"/>
                </a:moveTo>
                <a:lnTo>
                  <a:pt x="0" y="0"/>
                </a:lnTo>
                <a:lnTo>
                  <a:pt x="0" y="1349572"/>
                </a:lnTo>
                <a:lnTo>
                  <a:pt x="785205" y="1349572"/>
                </a:lnTo>
                <a:lnTo>
                  <a:pt x="7852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5068932">
            <a:off x="-75107" y="1644923"/>
            <a:ext cx="1385541" cy="2381399"/>
          </a:xfrm>
          <a:custGeom>
            <a:avLst/>
            <a:gdLst/>
            <a:ahLst/>
            <a:cxnLst/>
            <a:rect r="r" b="b" t="t" l="l"/>
            <a:pathLst>
              <a:path h="2381399" w="1385541">
                <a:moveTo>
                  <a:pt x="1385541" y="0"/>
                </a:moveTo>
                <a:lnTo>
                  <a:pt x="0" y="0"/>
                </a:lnTo>
                <a:lnTo>
                  <a:pt x="0" y="2381400"/>
                </a:lnTo>
                <a:lnTo>
                  <a:pt x="1385541" y="2381400"/>
                </a:lnTo>
                <a:lnTo>
                  <a:pt x="13855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503878" y="8163927"/>
            <a:ext cx="8154472" cy="2007812"/>
            <a:chOff x="0" y="0"/>
            <a:chExt cx="2147680" cy="528806"/>
          </a:xfrm>
        </p:grpSpPr>
        <p:sp>
          <p:nvSpPr>
            <p:cNvPr name="Freeform 20" id="20"/>
            <p:cNvSpPr/>
            <p:nvPr/>
          </p:nvSpPr>
          <p:spPr>
            <a:xfrm flipH="false" flipV="false" rot="0">
              <a:off x="0" y="0"/>
              <a:ext cx="2147680" cy="528806"/>
            </a:xfrm>
            <a:custGeom>
              <a:avLst/>
              <a:gdLst/>
              <a:ahLst/>
              <a:cxnLst/>
              <a:rect r="r" b="b" t="t" l="l"/>
              <a:pathLst>
                <a:path h="528806" w="2147680">
                  <a:moveTo>
                    <a:pt x="0" y="0"/>
                  </a:moveTo>
                  <a:lnTo>
                    <a:pt x="2147680" y="0"/>
                  </a:lnTo>
                  <a:lnTo>
                    <a:pt x="2147680" y="528806"/>
                  </a:lnTo>
                  <a:lnTo>
                    <a:pt x="0" y="528806"/>
                  </a:lnTo>
                  <a:close/>
                </a:path>
              </a:pathLst>
            </a:custGeom>
            <a:solidFill>
              <a:srgbClr val="3F497F"/>
            </a:solidFill>
          </p:spPr>
        </p:sp>
        <p:sp>
          <p:nvSpPr>
            <p:cNvPr name="TextBox 21" id="21"/>
            <p:cNvSpPr txBox="true"/>
            <p:nvPr/>
          </p:nvSpPr>
          <p:spPr>
            <a:xfrm>
              <a:off x="0" y="-57150"/>
              <a:ext cx="2147680" cy="585956"/>
            </a:xfrm>
            <a:prstGeom prst="rect">
              <a:avLst/>
            </a:prstGeom>
          </p:spPr>
          <p:txBody>
            <a:bodyPr anchor="ctr" rtlCol="false" tIns="50800" lIns="50800" bIns="50800" rIns="50800"/>
            <a:lstStyle/>
            <a:p>
              <a:pPr>
                <a:lnSpc>
                  <a:spcPts val="3639"/>
                </a:lnSpc>
              </a:pPr>
              <a:r>
                <a:rPr lang="en-US" sz="2599">
                  <a:solidFill>
                    <a:srgbClr val="FFFFFF"/>
                  </a:solidFill>
                  <a:latin typeface="Inter Bold"/>
                </a:rPr>
                <a:t>Barbie Ad: The treatment group shows higher impressions for the Barbie ad, mostly ranging from moderate to high (3 to 5 on the scale).</a:t>
              </a:r>
            </a:p>
          </p:txBody>
        </p:sp>
      </p:grpSp>
      <p:grpSp>
        <p:nvGrpSpPr>
          <p:cNvPr name="Group 22" id="22"/>
          <p:cNvGrpSpPr/>
          <p:nvPr/>
        </p:nvGrpSpPr>
        <p:grpSpPr>
          <a:xfrm rot="0">
            <a:off x="9985831" y="8163927"/>
            <a:ext cx="8137896" cy="2007812"/>
            <a:chOff x="0" y="0"/>
            <a:chExt cx="2143314" cy="528806"/>
          </a:xfrm>
        </p:grpSpPr>
        <p:sp>
          <p:nvSpPr>
            <p:cNvPr name="Freeform 23" id="23"/>
            <p:cNvSpPr/>
            <p:nvPr/>
          </p:nvSpPr>
          <p:spPr>
            <a:xfrm flipH="false" flipV="false" rot="0">
              <a:off x="0" y="0"/>
              <a:ext cx="2143314" cy="528806"/>
            </a:xfrm>
            <a:custGeom>
              <a:avLst/>
              <a:gdLst/>
              <a:ahLst/>
              <a:cxnLst/>
              <a:rect r="r" b="b" t="t" l="l"/>
              <a:pathLst>
                <a:path h="528806" w="2143314">
                  <a:moveTo>
                    <a:pt x="0" y="0"/>
                  </a:moveTo>
                  <a:lnTo>
                    <a:pt x="2143314" y="0"/>
                  </a:lnTo>
                  <a:lnTo>
                    <a:pt x="2143314" y="528806"/>
                  </a:lnTo>
                  <a:lnTo>
                    <a:pt x="0" y="528806"/>
                  </a:lnTo>
                  <a:close/>
                </a:path>
              </a:pathLst>
            </a:custGeom>
            <a:solidFill>
              <a:srgbClr val="EDB846"/>
            </a:solidFill>
          </p:spPr>
        </p:sp>
        <p:sp>
          <p:nvSpPr>
            <p:cNvPr name="TextBox 24" id="24"/>
            <p:cNvSpPr txBox="true"/>
            <p:nvPr/>
          </p:nvSpPr>
          <p:spPr>
            <a:xfrm>
              <a:off x="0" y="-57150"/>
              <a:ext cx="2143314" cy="585956"/>
            </a:xfrm>
            <a:prstGeom prst="rect">
              <a:avLst/>
            </a:prstGeom>
          </p:spPr>
          <p:txBody>
            <a:bodyPr anchor="ctr" rtlCol="false" tIns="50800" lIns="50800" bIns="50800" rIns="50800"/>
            <a:lstStyle/>
            <a:p>
              <a:pPr>
                <a:lnSpc>
                  <a:spcPts val="3639"/>
                </a:lnSpc>
              </a:pPr>
              <a:r>
                <a:rPr lang="en-US" sz="2599">
                  <a:solidFill>
                    <a:srgbClr val="FFFFFF"/>
                  </a:solidFill>
                  <a:latin typeface="Inter Bold"/>
                </a:rPr>
                <a:t>Pedigree Ad: Respondents in the treatment group took more efforts (5 scale) to read and analyze the advertisement.</a:t>
              </a:r>
            </a:p>
          </p:txBody>
        </p:sp>
      </p:grpSp>
      <p:sp>
        <p:nvSpPr>
          <p:cNvPr name="Freeform 25" id="25"/>
          <p:cNvSpPr/>
          <p:nvPr/>
        </p:nvSpPr>
        <p:spPr>
          <a:xfrm flipH="false" flipV="false" rot="0">
            <a:off x="1503878" y="2506000"/>
            <a:ext cx="8154472" cy="5458859"/>
          </a:xfrm>
          <a:custGeom>
            <a:avLst/>
            <a:gdLst/>
            <a:ahLst/>
            <a:cxnLst/>
            <a:rect r="r" b="b" t="t" l="l"/>
            <a:pathLst>
              <a:path h="5458859" w="8154472">
                <a:moveTo>
                  <a:pt x="0" y="0"/>
                </a:moveTo>
                <a:lnTo>
                  <a:pt x="8154472" y="0"/>
                </a:lnTo>
                <a:lnTo>
                  <a:pt x="8154472" y="5458859"/>
                </a:lnTo>
                <a:lnTo>
                  <a:pt x="0" y="5458859"/>
                </a:lnTo>
                <a:lnTo>
                  <a:pt x="0" y="0"/>
                </a:lnTo>
                <a:close/>
              </a:path>
            </a:pathLst>
          </a:custGeom>
          <a:blipFill>
            <a:blip r:embed="rId10"/>
            <a:stretch>
              <a:fillRect l="0" t="0" r="0" b="0"/>
            </a:stretch>
          </a:blipFill>
        </p:spPr>
      </p:sp>
      <p:sp>
        <p:nvSpPr>
          <p:cNvPr name="Freeform 26" id="26"/>
          <p:cNvSpPr/>
          <p:nvPr/>
        </p:nvSpPr>
        <p:spPr>
          <a:xfrm flipH="false" flipV="false" rot="0">
            <a:off x="9985831" y="2506000"/>
            <a:ext cx="8137896" cy="5438852"/>
          </a:xfrm>
          <a:custGeom>
            <a:avLst/>
            <a:gdLst/>
            <a:ahLst/>
            <a:cxnLst/>
            <a:rect r="r" b="b" t="t" l="l"/>
            <a:pathLst>
              <a:path h="5438852" w="8137896">
                <a:moveTo>
                  <a:pt x="0" y="0"/>
                </a:moveTo>
                <a:lnTo>
                  <a:pt x="8137896" y="0"/>
                </a:lnTo>
                <a:lnTo>
                  <a:pt x="8137896" y="5438852"/>
                </a:lnTo>
                <a:lnTo>
                  <a:pt x="0" y="5438852"/>
                </a:lnTo>
                <a:lnTo>
                  <a:pt x="0" y="0"/>
                </a:lnTo>
                <a:close/>
              </a:path>
            </a:pathLst>
          </a:custGeom>
          <a:blipFill>
            <a:blip r:embed="rId11"/>
            <a:stretch>
              <a:fillRect l="0" t="-3300" r="0" b="0"/>
            </a:stretch>
          </a:blipFill>
        </p:spPr>
      </p:sp>
      <p:sp>
        <p:nvSpPr>
          <p:cNvPr name="TextBox 27" id="27"/>
          <p:cNvSpPr txBox="true"/>
          <p:nvPr/>
        </p:nvSpPr>
        <p:spPr>
          <a:xfrm rot="0">
            <a:off x="4295042" y="1160149"/>
            <a:ext cx="11457779" cy="1333500"/>
          </a:xfrm>
          <a:prstGeom prst="rect">
            <a:avLst/>
          </a:prstGeom>
        </p:spPr>
        <p:txBody>
          <a:bodyPr anchor="t" rtlCol="false" tIns="0" lIns="0" bIns="0" rIns="0">
            <a:spAutoFit/>
          </a:bodyPr>
          <a:lstStyle/>
          <a:p>
            <a:pPr algn="ctr" marL="0" indent="0" lvl="0">
              <a:lnSpc>
                <a:spcPts val="10349"/>
              </a:lnSpc>
              <a:spcBef>
                <a:spcPct val="0"/>
              </a:spcBef>
            </a:pPr>
            <a:r>
              <a:rPr lang="en-US" sz="9000" spc="-108">
                <a:solidFill>
                  <a:srgbClr val="FFFFFF"/>
                </a:solidFill>
                <a:latin typeface="Eastman Grotesque Bold"/>
              </a:rPr>
              <a:t>DATA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9165"/>
        </a:solidFill>
      </p:bgPr>
    </p:bg>
    <p:spTree>
      <p:nvGrpSpPr>
        <p:cNvPr id="1" name=""/>
        <p:cNvGrpSpPr/>
        <p:nvPr/>
      </p:nvGrpSpPr>
      <p:grpSpPr>
        <a:xfrm>
          <a:off x="0" y="0"/>
          <a:ext cx="0" cy="0"/>
          <a:chOff x="0" y="0"/>
          <a:chExt cx="0" cy="0"/>
        </a:xfrm>
      </p:grpSpPr>
      <p:grpSp>
        <p:nvGrpSpPr>
          <p:cNvPr name="Group 2" id="2"/>
          <p:cNvGrpSpPr/>
          <p:nvPr/>
        </p:nvGrpSpPr>
        <p:grpSpPr>
          <a:xfrm rot="0">
            <a:off x="490734" y="455745"/>
            <a:ext cx="17374570" cy="9715124"/>
            <a:chOff x="0" y="0"/>
            <a:chExt cx="23166093" cy="12953499"/>
          </a:xfrm>
        </p:grpSpPr>
        <p:sp>
          <p:nvSpPr>
            <p:cNvPr name="Freeform 3" id="3"/>
            <p:cNvSpPr/>
            <p:nvPr/>
          </p:nvSpPr>
          <p:spPr>
            <a:xfrm flipH="false" flipV="false" rot="0">
              <a:off x="0"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55399" y="0"/>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55399" y="6927646"/>
              <a:ext cx="11010694" cy="6025853"/>
            </a:xfrm>
            <a:custGeom>
              <a:avLst/>
              <a:gdLst/>
              <a:ahLst/>
              <a:cxnLst/>
              <a:rect r="r" b="b" t="t" l="l"/>
              <a:pathLst>
                <a:path h="6025853" w="11010694">
                  <a:moveTo>
                    <a:pt x="0" y="0"/>
                  </a:moveTo>
                  <a:lnTo>
                    <a:pt x="11010694" y="0"/>
                  </a:lnTo>
                  <a:lnTo>
                    <a:pt x="11010694" y="6025853"/>
                  </a:lnTo>
                  <a:lnTo>
                    <a:pt x="0" y="6025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0" y="0"/>
            <a:ext cx="11519333" cy="10287000"/>
            <a:chOff x="0" y="0"/>
            <a:chExt cx="3033898" cy="2709333"/>
          </a:xfrm>
        </p:grpSpPr>
        <p:sp>
          <p:nvSpPr>
            <p:cNvPr name="Freeform 8" id="8"/>
            <p:cNvSpPr/>
            <p:nvPr/>
          </p:nvSpPr>
          <p:spPr>
            <a:xfrm flipH="false" flipV="false" rot="0">
              <a:off x="0" y="0"/>
              <a:ext cx="3033899" cy="2709333"/>
            </a:xfrm>
            <a:custGeom>
              <a:avLst/>
              <a:gdLst/>
              <a:ahLst/>
              <a:cxnLst/>
              <a:rect r="r" b="b" t="t" l="l"/>
              <a:pathLst>
                <a:path h="2709333" w="3033899">
                  <a:moveTo>
                    <a:pt x="0" y="0"/>
                  </a:moveTo>
                  <a:lnTo>
                    <a:pt x="3033899" y="0"/>
                  </a:lnTo>
                  <a:lnTo>
                    <a:pt x="3033899" y="2709333"/>
                  </a:lnTo>
                  <a:lnTo>
                    <a:pt x="0" y="2709333"/>
                  </a:lnTo>
                  <a:close/>
                </a:path>
              </a:pathLst>
            </a:custGeom>
            <a:solidFill>
              <a:srgbClr val="F7C04A"/>
            </a:solidFill>
          </p:spPr>
        </p:sp>
        <p:sp>
          <p:nvSpPr>
            <p:cNvPr name="TextBox 9" id="9"/>
            <p:cNvSpPr txBox="true"/>
            <p:nvPr/>
          </p:nvSpPr>
          <p:spPr>
            <a:xfrm>
              <a:off x="0" y="-38100"/>
              <a:ext cx="3033898" cy="2747433"/>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1519333" y="7848101"/>
            <a:ext cx="6768667" cy="2728697"/>
            <a:chOff x="0" y="0"/>
            <a:chExt cx="1782694" cy="718669"/>
          </a:xfrm>
        </p:grpSpPr>
        <p:sp>
          <p:nvSpPr>
            <p:cNvPr name="Freeform 11" id="11"/>
            <p:cNvSpPr/>
            <p:nvPr/>
          </p:nvSpPr>
          <p:spPr>
            <a:xfrm flipH="false" flipV="false" rot="0">
              <a:off x="0" y="0"/>
              <a:ext cx="1782694" cy="718669"/>
            </a:xfrm>
            <a:custGeom>
              <a:avLst/>
              <a:gdLst/>
              <a:ahLst/>
              <a:cxnLst/>
              <a:rect r="r" b="b" t="t" l="l"/>
              <a:pathLst>
                <a:path h="718669" w="1782694">
                  <a:moveTo>
                    <a:pt x="0" y="0"/>
                  </a:moveTo>
                  <a:lnTo>
                    <a:pt x="1782694" y="0"/>
                  </a:lnTo>
                  <a:lnTo>
                    <a:pt x="1782694" y="718669"/>
                  </a:lnTo>
                  <a:lnTo>
                    <a:pt x="0" y="718669"/>
                  </a:lnTo>
                  <a:close/>
                </a:path>
              </a:pathLst>
            </a:custGeom>
            <a:solidFill>
              <a:srgbClr val="3F497F"/>
            </a:solidFill>
          </p:spPr>
        </p:sp>
        <p:sp>
          <p:nvSpPr>
            <p:cNvPr name="TextBox 12" id="12"/>
            <p:cNvSpPr txBox="true"/>
            <p:nvPr/>
          </p:nvSpPr>
          <p:spPr>
            <a:xfrm>
              <a:off x="0" y="-38100"/>
              <a:ext cx="1782694" cy="756769"/>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16653296" y="8955298"/>
            <a:ext cx="606004" cy="6060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C04A"/>
            </a:solidFill>
          </p:spPr>
        </p:sp>
        <p:sp>
          <p:nvSpPr>
            <p:cNvPr name="TextBox 15" id="15"/>
            <p:cNvSpPr txBox="true"/>
            <p:nvPr/>
          </p:nvSpPr>
          <p:spPr>
            <a:xfrm>
              <a:off x="76200" y="47625"/>
              <a:ext cx="660400" cy="688975"/>
            </a:xfrm>
            <a:prstGeom prst="rect">
              <a:avLst/>
            </a:prstGeom>
          </p:spPr>
          <p:txBody>
            <a:bodyPr anchor="ctr" rtlCol="false" tIns="27331" lIns="27331" bIns="27331" rIns="27331"/>
            <a:lstStyle/>
            <a:p>
              <a:pPr algn="ctr">
                <a:lnSpc>
                  <a:spcPts val="1960"/>
                </a:lnSpc>
              </a:pPr>
            </a:p>
          </p:txBody>
        </p:sp>
      </p:grpSp>
      <p:sp>
        <p:nvSpPr>
          <p:cNvPr name="Freeform 16" id="16"/>
          <p:cNvSpPr/>
          <p:nvPr/>
        </p:nvSpPr>
        <p:spPr>
          <a:xfrm flipH="false" flipV="false" rot="2700000">
            <a:off x="16844403" y="9146404"/>
            <a:ext cx="223791" cy="223791"/>
          </a:xfrm>
          <a:custGeom>
            <a:avLst/>
            <a:gdLst/>
            <a:ahLst/>
            <a:cxnLst/>
            <a:rect r="r" b="b" t="t" l="l"/>
            <a:pathLst>
              <a:path h="223791" w="223791">
                <a:moveTo>
                  <a:pt x="0" y="0"/>
                </a:moveTo>
                <a:lnTo>
                  <a:pt x="223791" y="0"/>
                </a:lnTo>
                <a:lnTo>
                  <a:pt x="223791" y="223792"/>
                </a:lnTo>
                <a:lnTo>
                  <a:pt x="0" y="223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8297190">
            <a:off x="6852514" y="1304642"/>
            <a:ext cx="785206" cy="1349572"/>
          </a:xfrm>
          <a:custGeom>
            <a:avLst/>
            <a:gdLst/>
            <a:ahLst/>
            <a:cxnLst/>
            <a:rect r="r" b="b" t="t" l="l"/>
            <a:pathLst>
              <a:path h="1349572" w="785206">
                <a:moveTo>
                  <a:pt x="785206" y="0"/>
                </a:moveTo>
                <a:lnTo>
                  <a:pt x="0" y="0"/>
                </a:lnTo>
                <a:lnTo>
                  <a:pt x="0" y="1349572"/>
                </a:lnTo>
                <a:lnTo>
                  <a:pt x="785206" y="1349572"/>
                </a:lnTo>
                <a:lnTo>
                  <a:pt x="7852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true" flipV="false" rot="-5068932">
            <a:off x="16864708" y="-288739"/>
            <a:ext cx="1228317" cy="2111170"/>
          </a:xfrm>
          <a:custGeom>
            <a:avLst/>
            <a:gdLst/>
            <a:ahLst/>
            <a:cxnLst/>
            <a:rect r="r" b="b" t="t" l="l"/>
            <a:pathLst>
              <a:path h="2111170" w="1228317">
                <a:moveTo>
                  <a:pt x="1228318" y="0"/>
                </a:moveTo>
                <a:lnTo>
                  <a:pt x="0" y="0"/>
                </a:lnTo>
                <a:lnTo>
                  <a:pt x="0" y="2111170"/>
                </a:lnTo>
                <a:lnTo>
                  <a:pt x="1228318" y="2111170"/>
                </a:lnTo>
                <a:lnTo>
                  <a:pt x="122831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true" flipV="false" rot="7361362">
            <a:off x="11634604" y="8415793"/>
            <a:ext cx="1167573" cy="2006766"/>
          </a:xfrm>
          <a:custGeom>
            <a:avLst/>
            <a:gdLst/>
            <a:ahLst/>
            <a:cxnLst/>
            <a:rect r="r" b="b" t="t" l="l"/>
            <a:pathLst>
              <a:path h="2006766" w="1167573">
                <a:moveTo>
                  <a:pt x="1167573" y="0"/>
                </a:moveTo>
                <a:lnTo>
                  <a:pt x="0" y="0"/>
                </a:lnTo>
                <a:lnTo>
                  <a:pt x="0" y="2006766"/>
                </a:lnTo>
                <a:lnTo>
                  <a:pt x="1167573" y="2006766"/>
                </a:lnTo>
                <a:lnTo>
                  <a:pt x="116757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1519333" y="2389622"/>
            <a:ext cx="6768667" cy="5339124"/>
          </a:xfrm>
          <a:custGeom>
            <a:avLst/>
            <a:gdLst/>
            <a:ahLst/>
            <a:cxnLst/>
            <a:rect r="r" b="b" t="t" l="l"/>
            <a:pathLst>
              <a:path h="5339124" w="6768667">
                <a:moveTo>
                  <a:pt x="0" y="0"/>
                </a:moveTo>
                <a:lnTo>
                  <a:pt x="6768667" y="0"/>
                </a:lnTo>
                <a:lnTo>
                  <a:pt x="6768667" y="5339124"/>
                </a:lnTo>
                <a:lnTo>
                  <a:pt x="0" y="53391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21" id="21"/>
          <p:cNvGraphicFramePr>
            <a:graphicFrameLocks noGrp="true"/>
          </p:cNvGraphicFramePr>
          <p:nvPr/>
        </p:nvGraphicFramePr>
        <p:xfrm>
          <a:off x="1579952" y="1411372"/>
          <a:ext cx="8359430" cy="2989034"/>
        </p:xfrm>
        <a:graphic>
          <a:graphicData uri="http://schemas.openxmlformats.org/drawingml/2006/table">
            <a:tbl>
              <a:tblPr/>
              <a:tblGrid>
                <a:gridCol w="3655715"/>
                <a:gridCol w="4703715"/>
              </a:tblGrid>
              <a:tr h="993742">
                <a:tc>
                  <a:txBody>
                    <a:bodyPr anchor="t" rtlCol="false"/>
                    <a:lstStyle/>
                    <a:p>
                      <a:pPr algn="ctr">
                        <a:lnSpc>
                          <a:spcPts val="3639"/>
                        </a:lnSpc>
                        <a:defRPr/>
                      </a:pPr>
                      <a:r>
                        <a:rPr lang="en-US" sz="2599">
                          <a:solidFill>
                            <a:srgbClr val="000000"/>
                          </a:solidFill>
                          <a:latin typeface="Inter Bold"/>
                        </a:rPr>
                        <a:t>Group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Inter Bold"/>
                        </a:rPr>
                        <a:t>Total Scores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3742">
                <a:tc>
                  <a:txBody>
                    <a:bodyPr anchor="t" rtlCol="false"/>
                    <a:lstStyle/>
                    <a:p>
                      <a:pPr algn="ctr">
                        <a:lnSpc>
                          <a:spcPts val="3639"/>
                        </a:lnSpc>
                        <a:defRPr/>
                      </a:pPr>
                      <a:r>
                        <a:rPr lang="en-US" sz="2599">
                          <a:solidFill>
                            <a:srgbClr val="000000"/>
                          </a:solidFill>
                          <a:latin typeface="Inter Bold"/>
                        </a:rPr>
                        <a:t>Treatment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Inter Bold"/>
                        </a:rPr>
                        <a:t>1236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1550">
                <a:tc>
                  <a:txBody>
                    <a:bodyPr anchor="t" rtlCol="false"/>
                    <a:lstStyle/>
                    <a:p>
                      <a:pPr algn="ctr">
                        <a:lnSpc>
                          <a:spcPts val="3639"/>
                        </a:lnSpc>
                        <a:defRPr/>
                      </a:pPr>
                      <a:r>
                        <a:rPr lang="en-US" sz="2599">
                          <a:solidFill>
                            <a:srgbClr val="000000"/>
                          </a:solidFill>
                          <a:latin typeface="Inter Bold"/>
                        </a:rPr>
                        <a:t>Control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Inter Bold"/>
                        </a:rPr>
                        <a:t>1272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2" id="22"/>
          <p:cNvSpPr txBox="true"/>
          <p:nvPr/>
        </p:nvSpPr>
        <p:spPr>
          <a:xfrm rot="0">
            <a:off x="3566107" y="188995"/>
            <a:ext cx="4226632" cy="1184277"/>
          </a:xfrm>
          <a:prstGeom prst="rect">
            <a:avLst/>
          </a:prstGeom>
        </p:spPr>
        <p:txBody>
          <a:bodyPr anchor="t" rtlCol="false" tIns="0" lIns="0" bIns="0" rIns="0">
            <a:spAutoFit/>
          </a:bodyPr>
          <a:lstStyle/>
          <a:p>
            <a:pPr algn="l" marL="0" indent="0" lvl="0">
              <a:lnSpc>
                <a:spcPts val="9200"/>
              </a:lnSpc>
              <a:spcBef>
                <a:spcPct val="0"/>
              </a:spcBef>
            </a:pPr>
            <a:r>
              <a:rPr lang="en-US" sz="8000" spc="-96">
                <a:solidFill>
                  <a:srgbClr val="0F0E0C"/>
                </a:solidFill>
                <a:latin typeface="Eastman Grotesque Bold"/>
              </a:rPr>
              <a:t>RESULTS  </a:t>
            </a:r>
          </a:p>
        </p:txBody>
      </p:sp>
      <p:sp>
        <p:nvSpPr>
          <p:cNvPr name="TextBox 23" id="23"/>
          <p:cNvSpPr txBox="true"/>
          <p:nvPr/>
        </p:nvSpPr>
        <p:spPr>
          <a:xfrm rot="0">
            <a:off x="0" y="4708979"/>
            <a:ext cx="11687842" cy="6720968"/>
          </a:xfrm>
          <a:prstGeom prst="rect">
            <a:avLst/>
          </a:prstGeom>
        </p:spPr>
        <p:txBody>
          <a:bodyPr anchor="t" rtlCol="false" tIns="0" lIns="0" bIns="0" rIns="0">
            <a:spAutoFit/>
          </a:bodyPr>
          <a:lstStyle/>
          <a:p>
            <a:pPr marL="604948" indent="-302474" lvl="1">
              <a:lnSpc>
                <a:spcPts val="3922"/>
              </a:lnSpc>
              <a:buFont typeface="Arial"/>
              <a:buChar char="•"/>
            </a:pPr>
            <a:r>
              <a:rPr lang="en-US" sz="2801">
                <a:solidFill>
                  <a:srgbClr val="0F0E0C"/>
                </a:solidFill>
                <a:latin typeface="Canva Sans Bold"/>
              </a:rPr>
              <a:t>ATE of 1.669 suggesting participants in the control group scored 1.669 points higher than those in the treatment group.</a:t>
            </a:r>
          </a:p>
          <a:p>
            <a:pPr marL="604948" indent="-302474" lvl="1">
              <a:lnSpc>
                <a:spcPts val="3922"/>
              </a:lnSpc>
              <a:buFont typeface="Arial"/>
              <a:buChar char="•"/>
            </a:pPr>
            <a:r>
              <a:rPr lang="en-US" sz="2801">
                <a:solidFill>
                  <a:srgbClr val="0F0E0C"/>
                </a:solidFill>
                <a:latin typeface="Canva Sans Bold"/>
              </a:rPr>
              <a:t>In our Regression Model, </a:t>
            </a:r>
            <a:r>
              <a:rPr lang="en-US" sz="2801">
                <a:solidFill>
                  <a:srgbClr val="0F0E0C"/>
                </a:solidFill>
                <a:latin typeface="Canva Sans Bold"/>
              </a:rPr>
              <a:t>Black &amp; White ads led to a 1.67 point decrease in total score (vs. color ads) at a 10% significance level.</a:t>
            </a:r>
          </a:p>
          <a:p>
            <a:pPr marL="604948" indent="-302474" lvl="1">
              <a:lnSpc>
                <a:spcPts val="3922"/>
              </a:lnSpc>
              <a:buFont typeface="Arial"/>
              <a:buChar char="•"/>
            </a:pPr>
            <a:r>
              <a:rPr lang="en-US" sz="2801">
                <a:solidFill>
                  <a:srgbClr val="0F0E0C"/>
                </a:solidFill>
                <a:latin typeface="Canva Sans Bold"/>
              </a:rPr>
              <a:t>Cohen’s D of 0.345 suggests that the effect size is relatively small.</a:t>
            </a:r>
          </a:p>
          <a:p>
            <a:pPr marL="604948" indent="-302474" lvl="1">
              <a:lnSpc>
                <a:spcPts val="3922"/>
              </a:lnSpc>
              <a:buFont typeface="Arial"/>
              <a:buChar char="•"/>
            </a:pPr>
            <a:r>
              <a:rPr lang="en-US" sz="2801">
                <a:solidFill>
                  <a:srgbClr val="0F0E0C"/>
                </a:solidFill>
                <a:latin typeface="Canva Sans Bold"/>
              </a:rPr>
              <a:t>Moderate Power of 48.3%,  the study might not have been powerful enough to definitively identify it due to the sample size.</a:t>
            </a:r>
          </a:p>
          <a:p>
            <a:pPr>
              <a:lnSpc>
                <a:spcPts val="3922"/>
              </a:lnSpc>
            </a:pPr>
          </a:p>
          <a:p>
            <a:pPr algn="ctr">
              <a:lnSpc>
                <a:spcPts val="3922"/>
              </a:lnSpc>
            </a:pPr>
          </a:p>
          <a:p>
            <a:pPr algn="ctr">
              <a:lnSpc>
                <a:spcPts val="64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DAF-yBX7mrQ</dc:identifier>
  <dcterms:modified xsi:type="dcterms:W3CDTF">2011-08-01T06:04:30Z</dcterms:modified>
  <cp:revision>1</cp:revision>
  <dc:title>BA830 Project</dc:title>
</cp:coreProperties>
</file>